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Lst>
  <p:sldSz cx="18288000" cy="10287000"/>
  <p:notesSz cx="6858000" cy="9144000"/>
  <p:embeddedFontLst>
    <p:embeddedFont>
      <p:font typeface="Arimo" panose="020B0604020202020204" charset="0"/>
      <p:regular r:id="rId25"/>
    </p:embeddedFont>
    <p:embeddedFont>
      <p:font typeface="Arimo Bold" panose="020B0604020202020204" charset="0"/>
      <p:regular r:id="rId26"/>
    </p:embeddedFont>
    <p:embeddedFont>
      <p:font typeface="Clear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7871" y="478164"/>
            <a:ext cx="1304050" cy="1673531"/>
          </a:xfrm>
          <a:custGeom>
            <a:avLst/>
            <a:gdLst/>
            <a:ahLst/>
            <a:cxnLst/>
            <a:rect l="l" t="t" r="r" b="b"/>
            <a:pathLst>
              <a:path w="1304050" h="1673531">
                <a:moveTo>
                  <a:pt x="0" y="0"/>
                </a:moveTo>
                <a:lnTo>
                  <a:pt x="1304050" y="0"/>
                </a:lnTo>
                <a:lnTo>
                  <a:pt x="1304050" y="1673531"/>
                </a:lnTo>
                <a:lnTo>
                  <a:pt x="0" y="1673531"/>
                </a:lnTo>
                <a:lnTo>
                  <a:pt x="0" y="0"/>
                </a:lnTo>
                <a:close/>
              </a:path>
            </a:pathLst>
          </a:custGeom>
          <a:blipFill>
            <a:blip r:embed="rId2"/>
            <a:stretch>
              <a:fillRect/>
            </a:stretch>
          </a:blipFill>
        </p:spPr>
        <p:txBody>
          <a:bodyPr/>
          <a:lstStyle/>
          <a:p>
            <a:endParaRPr lang="en-US"/>
          </a:p>
        </p:txBody>
      </p:sp>
      <p:sp>
        <p:nvSpPr>
          <p:cNvPr id="3" name="Freeform 3"/>
          <p:cNvSpPr/>
          <p:nvPr/>
        </p:nvSpPr>
        <p:spPr>
          <a:xfrm>
            <a:off x="15619583" y="327508"/>
            <a:ext cx="1639717" cy="1639717"/>
          </a:xfrm>
          <a:custGeom>
            <a:avLst/>
            <a:gdLst/>
            <a:ahLst/>
            <a:cxnLst/>
            <a:rect l="l" t="t" r="r" b="b"/>
            <a:pathLst>
              <a:path w="1639717" h="1639717">
                <a:moveTo>
                  <a:pt x="0" y="0"/>
                </a:moveTo>
                <a:lnTo>
                  <a:pt x="1639717" y="0"/>
                </a:lnTo>
                <a:lnTo>
                  <a:pt x="1639717" y="1639717"/>
                </a:lnTo>
                <a:lnTo>
                  <a:pt x="0" y="163971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578171" y="440064"/>
            <a:ext cx="12460693" cy="2777240"/>
          </a:xfrm>
          <a:prstGeom prst="rect">
            <a:avLst/>
          </a:prstGeom>
        </p:spPr>
        <p:txBody>
          <a:bodyPr lIns="0" tIns="0" rIns="0" bIns="0" rtlCol="0" anchor="t">
            <a:spAutoFit/>
          </a:bodyPr>
          <a:lstStyle/>
          <a:p>
            <a:pPr algn="ctr">
              <a:lnSpc>
                <a:spcPts val="4406"/>
              </a:lnSpc>
            </a:pPr>
            <a:r>
              <a:rPr lang="en-US" sz="3363" spc="100" dirty="0">
                <a:solidFill>
                  <a:srgbClr val="191919"/>
                </a:solidFill>
                <a:latin typeface="Clear Sans Bold"/>
              </a:rPr>
              <a:t>BỘ GIÁO DỤC VÀ ĐÀO TẠO</a:t>
            </a:r>
          </a:p>
          <a:p>
            <a:pPr algn="ctr">
              <a:lnSpc>
                <a:spcPts val="4406"/>
              </a:lnSpc>
            </a:pPr>
            <a:r>
              <a:rPr lang="en-US" sz="3363" spc="100" dirty="0">
                <a:solidFill>
                  <a:srgbClr val="191919"/>
                </a:solidFill>
                <a:latin typeface="Clear Sans Bold"/>
              </a:rPr>
              <a:t>TRƯỜNG ĐẠI HỌC SƯ PHẠM KỸ THUẬT TP. HỒ CHÍ MINH</a:t>
            </a:r>
          </a:p>
          <a:p>
            <a:pPr algn="ctr">
              <a:lnSpc>
                <a:spcPts val="4406"/>
              </a:lnSpc>
            </a:pPr>
            <a:r>
              <a:rPr lang="en-US" sz="3363" spc="100" dirty="0">
                <a:solidFill>
                  <a:srgbClr val="191919"/>
                </a:solidFill>
                <a:latin typeface="Clear Sans Bold"/>
              </a:rPr>
              <a:t>KHOA ĐIỆN – ĐIỆN TỬ</a:t>
            </a:r>
          </a:p>
          <a:p>
            <a:pPr algn="ctr">
              <a:lnSpc>
                <a:spcPts val="4406"/>
              </a:lnSpc>
            </a:pPr>
            <a:r>
              <a:rPr lang="en-US" sz="3363" spc="100" dirty="0">
                <a:solidFill>
                  <a:srgbClr val="191919"/>
                </a:solidFill>
                <a:latin typeface="Clear Sans Bold"/>
              </a:rPr>
              <a:t>BỘ MÔN KỸ THUẬT MÁY TÍNH - VIỄN THÔNG</a:t>
            </a:r>
          </a:p>
          <a:p>
            <a:pPr marL="0" lvl="0" indent="0" algn="ctr">
              <a:lnSpc>
                <a:spcPts val="4406"/>
              </a:lnSpc>
              <a:spcBef>
                <a:spcPct val="0"/>
              </a:spcBef>
            </a:pPr>
            <a:endParaRPr lang="en-US" sz="3363" spc="100" dirty="0">
              <a:solidFill>
                <a:srgbClr val="191919"/>
              </a:solidFill>
              <a:latin typeface="Clear Sans Bold"/>
            </a:endParaRPr>
          </a:p>
        </p:txBody>
      </p:sp>
      <p:sp>
        <p:nvSpPr>
          <p:cNvPr id="5" name="TextBox 5"/>
          <p:cNvSpPr txBox="1"/>
          <p:nvPr/>
        </p:nvSpPr>
        <p:spPr>
          <a:xfrm>
            <a:off x="7802990" y="5602050"/>
            <a:ext cx="2682020" cy="434308"/>
          </a:xfrm>
          <a:prstGeom prst="rect">
            <a:avLst/>
          </a:prstGeom>
        </p:spPr>
        <p:txBody>
          <a:bodyPr lIns="0" tIns="0" rIns="0" bIns="0" rtlCol="0" anchor="t">
            <a:spAutoFit/>
          </a:bodyPr>
          <a:lstStyle/>
          <a:p>
            <a:pPr marL="0" lvl="0" indent="0" algn="ctr">
              <a:lnSpc>
                <a:spcPts val="3354"/>
              </a:lnSpc>
              <a:spcBef>
                <a:spcPct val="0"/>
              </a:spcBef>
            </a:pPr>
            <a:r>
              <a:rPr lang="en-US" sz="2600" u="none" spc="101">
                <a:solidFill>
                  <a:srgbClr val="FFFFFF"/>
                </a:solidFill>
                <a:latin typeface="Arimo Bold"/>
              </a:rPr>
              <a:t>SÁNG TẠO</a:t>
            </a:r>
          </a:p>
        </p:txBody>
      </p:sp>
      <p:sp>
        <p:nvSpPr>
          <p:cNvPr id="6" name="TextBox 6"/>
          <p:cNvSpPr txBox="1"/>
          <p:nvPr/>
        </p:nvSpPr>
        <p:spPr>
          <a:xfrm>
            <a:off x="3997567" y="3057775"/>
            <a:ext cx="2187629" cy="371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rPr>
              <a:t>Cảm hứng</a:t>
            </a:r>
          </a:p>
        </p:txBody>
      </p:sp>
      <p:sp>
        <p:nvSpPr>
          <p:cNvPr id="7" name="TextBox 7"/>
          <p:cNvSpPr txBox="1"/>
          <p:nvPr/>
        </p:nvSpPr>
        <p:spPr>
          <a:xfrm>
            <a:off x="12102804" y="3057775"/>
            <a:ext cx="2187629" cy="371475"/>
          </a:xfrm>
          <a:prstGeom prst="rect">
            <a:avLst/>
          </a:prstGeom>
        </p:spPr>
        <p:txBody>
          <a:bodyPr lIns="0" tIns="0" rIns="0" bIns="0" rtlCol="0" anchor="t">
            <a:spAutoFit/>
          </a:bodyPr>
          <a:lstStyle/>
          <a:p>
            <a:pPr algn="ctr">
              <a:lnSpc>
                <a:spcPts val="3000"/>
              </a:lnSpc>
            </a:pPr>
            <a:r>
              <a:rPr lang="en-US" sz="2000" spc="100">
                <a:solidFill>
                  <a:srgbClr val="FFFFFF"/>
                </a:solidFill>
                <a:latin typeface="Arimo"/>
              </a:rPr>
              <a:t>Động lực</a:t>
            </a:r>
          </a:p>
        </p:txBody>
      </p:sp>
      <p:sp>
        <p:nvSpPr>
          <p:cNvPr id="8" name="TextBox 8"/>
          <p:cNvSpPr txBox="1"/>
          <p:nvPr/>
        </p:nvSpPr>
        <p:spPr>
          <a:xfrm>
            <a:off x="5091381" y="3428922"/>
            <a:ext cx="7429351" cy="687707"/>
          </a:xfrm>
          <a:prstGeom prst="rect">
            <a:avLst/>
          </a:prstGeom>
        </p:spPr>
        <p:txBody>
          <a:bodyPr lIns="0" tIns="0" rIns="0" bIns="0" rtlCol="0" anchor="t">
            <a:spAutoFit/>
          </a:bodyPr>
          <a:lstStyle/>
          <a:p>
            <a:pPr algn="ctr">
              <a:lnSpc>
                <a:spcPts val="5549"/>
              </a:lnSpc>
              <a:spcBef>
                <a:spcPct val="0"/>
              </a:spcBef>
            </a:pPr>
            <a:r>
              <a:rPr lang="en-US" sz="3699" spc="184">
                <a:solidFill>
                  <a:srgbClr val="FF3131"/>
                </a:solidFill>
                <a:latin typeface="Arimo Bold"/>
              </a:rPr>
              <a:t>BÁO CÁO ĐỒ ÁN TỐT NGHIỆP</a:t>
            </a:r>
          </a:p>
        </p:txBody>
      </p:sp>
      <p:sp>
        <p:nvSpPr>
          <p:cNvPr id="9" name="TextBox 9"/>
          <p:cNvSpPr txBox="1"/>
          <p:nvPr/>
        </p:nvSpPr>
        <p:spPr>
          <a:xfrm>
            <a:off x="3382714" y="4867275"/>
            <a:ext cx="11522571" cy="1476377"/>
          </a:xfrm>
          <a:prstGeom prst="rect">
            <a:avLst/>
          </a:prstGeom>
        </p:spPr>
        <p:txBody>
          <a:bodyPr lIns="0" tIns="0" rIns="0" bIns="0" rtlCol="0" anchor="t">
            <a:spAutoFit/>
          </a:bodyPr>
          <a:lstStyle/>
          <a:p>
            <a:pPr algn="ctr">
              <a:lnSpc>
                <a:spcPts val="5999"/>
              </a:lnSpc>
              <a:spcBef>
                <a:spcPct val="0"/>
              </a:spcBef>
            </a:pPr>
            <a:r>
              <a:rPr lang="en-US" sz="3999" spc="199" dirty="0">
                <a:solidFill>
                  <a:srgbClr val="000000"/>
                </a:solidFill>
                <a:latin typeface="Arimo Bold"/>
              </a:rPr>
              <a:t>ĐỀ TÀI: </a:t>
            </a:r>
            <a:r>
              <a:rPr lang="en-US" sz="3999" spc="199" dirty="0">
                <a:solidFill>
                  <a:srgbClr val="0097B2"/>
                </a:solidFill>
                <a:latin typeface="Arimo Bold"/>
              </a:rPr>
              <a:t>THIẾT KẾ VÀ THI CÔNG HỆ THỐNG</a:t>
            </a:r>
          </a:p>
          <a:p>
            <a:pPr algn="ctr">
              <a:lnSpc>
                <a:spcPts val="5999"/>
              </a:lnSpc>
              <a:spcBef>
                <a:spcPct val="0"/>
              </a:spcBef>
            </a:pPr>
            <a:r>
              <a:rPr lang="en-US" sz="3999" spc="199" dirty="0">
                <a:solidFill>
                  <a:srgbClr val="0097B2"/>
                </a:solidFill>
                <a:latin typeface="Arimo Bold"/>
              </a:rPr>
              <a:t> QUẢN LÝ KHÁCH SẠN </a:t>
            </a:r>
          </a:p>
        </p:txBody>
      </p:sp>
      <p:sp>
        <p:nvSpPr>
          <p:cNvPr id="10" name="TextBox 10"/>
          <p:cNvSpPr txBox="1"/>
          <p:nvPr/>
        </p:nvSpPr>
        <p:spPr>
          <a:xfrm>
            <a:off x="10485010" y="7400927"/>
            <a:ext cx="6864876" cy="1293495"/>
          </a:xfrm>
          <a:prstGeom prst="rect">
            <a:avLst/>
          </a:prstGeom>
        </p:spPr>
        <p:txBody>
          <a:bodyPr lIns="0" tIns="0" rIns="0" bIns="0" rtlCol="0" anchor="t">
            <a:spAutoFit/>
          </a:bodyPr>
          <a:lstStyle/>
          <a:p>
            <a:pPr algn="l">
              <a:lnSpc>
                <a:spcPts val="3599"/>
              </a:lnSpc>
              <a:spcBef>
                <a:spcPct val="0"/>
              </a:spcBef>
            </a:pPr>
            <a:r>
              <a:rPr lang="en-US" sz="2399" spc="119">
                <a:solidFill>
                  <a:srgbClr val="000000"/>
                </a:solidFill>
                <a:latin typeface="Arimo Bold"/>
              </a:rPr>
              <a:t>GVHD: TS. Huỳnh Thế Thiện</a:t>
            </a:r>
          </a:p>
          <a:p>
            <a:pPr algn="l">
              <a:lnSpc>
                <a:spcPts val="3599"/>
              </a:lnSpc>
              <a:spcBef>
                <a:spcPct val="0"/>
              </a:spcBef>
            </a:pPr>
            <a:r>
              <a:rPr lang="en-US" sz="2399" spc="119">
                <a:solidFill>
                  <a:srgbClr val="000000"/>
                </a:solidFill>
                <a:latin typeface="Arimo Bold"/>
              </a:rPr>
              <a:t>SVTH: Nguyễn Vũ Tú     MSSV: 20139094</a:t>
            </a:r>
          </a:p>
          <a:p>
            <a:pPr algn="ctr">
              <a:lnSpc>
                <a:spcPts val="3299"/>
              </a:lnSpc>
              <a:spcBef>
                <a:spcPct val="0"/>
              </a:spcBef>
            </a:pPr>
            <a:endParaRPr lang="en-US" sz="2399" spc="119">
              <a:solidFill>
                <a:srgbClr val="000000"/>
              </a:solidFill>
              <a:latin typeface="Arimo Bold"/>
            </a:endParaRPr>
          </a:p>
        </p:txBody>
      </p:sp>
      <p:sp>
        <p:nvSpPr>
          <p:cNvPr id="11" name="TextBox 11"/>
          <p:cNvSpPr txBox="1"/>
          <p:nvPr/>
        </p:nvSpPr>
        <p:spPr>
          <a:xfrm>
            <a:off x="6856709" y="9422872"/>
            <a:ext cx="3273921" cy="381579"/>
          </a:xfrm>
          <a:prstGeom prst="rect">
            <a:avLst/>
          </a:prstGeom>
        </p:spPr>
        <p:txBody>
          <a:bodyPr lIns="0" tIns="0" rIns="0" bIns="0" rtlCol="0" anchor="t">
            <a:spAutoFit/>
          </a:bodyPr>
          <a:lstStyle/>
          <a:p>
            <a:pPr algn="l">
              <a:lnSpc>
                <a:spcPts val="3299"/>
              </a:lnSpc>
              <a:spcBef>
                <a:spcPct val="0"/>
              </a:spcBef>
            </a:pPr>
            <a:r>
              <a:rPr lang="en-US" sz="2199" spc="109" dirty="0" err="1">
                <a:solidFill>
                  <a:srgbClr val="000000"/>
                </a:solidFill>
                <a:latin typeface="Arimo Bold"/>
              </a:rPr>
              <a:t>Tp.HCM</a:t>
            </a:r>
            <a:r>
              <a:rPr lang="en-US" sz="2199" spc="109" dirty="0">
                <a:solidFill>
                  <a:srgbClr val="000000"/>
                </a:solidFill>
                <a:latin typeface="Arimo Bold"/>
              </a:rPr>
              <a:t>, </a:t>
            </a:r>
            <a:r>
              <a:rPr lang="en-US" sz="2199" spc="109" dirty="0" err="1">
                <a:solidFill>
                  <a:srgbClr val="000000"/>
                </a:solidFill>
                <a:latin typeface="Arimo Bold"/>
              </a:rPr>
              <a:t>tháng</a:t>
            </a:r>
            <a:r>
              <a:rPr lang="en-US" sz="2199" spc="109" dirty="0">
                <a:solidFill>
                  <a:srgbClr val="000000"/>
                </a:solidFill>
                <a:latin typeface="Arimo Bold"/>
              </a:rPr>
              <a:t> 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62299"/>
            <a:ext cx="9937354" cy="5007180"/>
          </a:xfrm>
          <a:custGeom>
            <a:avLst/>
            <a:gdLst/>
            <a:ahLst/>
            <a:cxnLst/>
            <a:rect l="l" t="t" r="r" b="b"/>
            <a:pathLst>
              <a:path w="13044835" h="6469587">
                <a:moveTo>
                  <a:pt x="0" y="0"/>
                </a:moveTo>
                <a:lnTo>
                  <a:pt x="13044835" y="0"/>
                </a:lnTo>
                <a:lnTo>
                  <a:pt x="13044835" y="6469587"/>
                </a:lnTo>
                <a:lnTo>
                  <a:pt x="0" y="6469587"/>
                </a:lnTo>
                <a:lnTo>
                  <a:pt x="0" y="0"/>
                </a:lnTo>
                <a:close/>
              </a:path>
            </a:pathLst>
          </a:custGeom>
          <a:blipFill>
            <a:blip r:embed="rId2"/>
            <a:stretch>
              <a:fillRect t="-2058"/>
            </a:stretch>
          </a:blipFill>
        </p:spPr>
        <p:txBody>
          <a:bodyPr/>
          <a:lstStyle/>
          <a:p>
            <a:endParaRPr lang="en-US"/>
          </a:p>
        </p:txBody>
      </p:sp>
      <p:grpSp>
        <p:nvGrpSpPr>
          <p:cNvPr id="3" name="Group 3"/>
          <p:cNvGrpSpPr/>
          <p:nvPr/>
        </p:nvGrpSpPr>
        <p:grpSpPr>
          <a:xfrm>
            <a:off x="16833446" y="9450443"/>
            <a:ext cx="851708" cy="525439"/>
            <a:chOff x="0" y="0"/>
            <a:chExt cx="714667" cy="440896"/>
          </a:xfrm>
        </p:grpSpPr>
        <p:sp>
          <p:nvSpPr>
            <p:cNvPr id="4" name="Freeform 4"/>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5" name="TextBox 5"/>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9</a:t>
              </a:r>
            </a:p>
          </p:txBody>
        </p:sp>
      </p:grpSp>
      <p:grpSp>
        <p:nvGrpSpPr>
          <p:cNvPr id="7" name="Group 7"/>
          <p:cNvGrpSpPr/>
          <p:nvPr/>
        </p:nvGrpSpPr>
        <p:grpSpPr>
          <a:xfrm>
            <a:off x="1331494" y="456352"/>
            <a:ext cx="14473862" cy="596834"/>
            <a:chOff x="0" y="0"/>
            <a:chExt cx="3812046" cy="157191"/>
          </a:xfrm>
        </p:grpSpPr>
        <p:sp>
          <p:nvSpPr>
            <p:cNvPr id="8" name="Freeform 8"/>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9" name="TextBox 9"/>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10" name="Group 10"/>
          <p:cNvGrpSpPr/>
          <p:nvPr/>
        </p:nvGrpSpPr>
        <p:grpSpPr>
          <a:xfrm rot="1774373">
            <a:off x="2436137" y="14889"/>
            <a:ext cx="666014" cy="774998"/>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12" name="TextBox 12"/>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3" name="Group 13"/>
          <p:cNvGrpSpPr/>
          <p:nvPr/>
        </p:nvGrpSpPr>
        <p:grpSpPr>
          <a:xfrm rot="1774373">
            <a:off x="2452652" y="660530"/>
            <a:ext cx="666014" cy="774998"/>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5" name="TextBox 15"/>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6" name="Group 16"/>
          <p:cNvGrpSpPr/>
          <p:nvPr/>
        </p:nvGrpSpPr>
        <p:grpSpPr>
          <a:xfrm rot="1774373">
            <a:off x="1873401" y="331831"/>
            <a:ext cx="666014" cy="774998"/>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18" name="TextBox 18"/>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19" name="TextBox 19"/>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
        <p:nvSpPr>
          <p:cNvPr id="20" name="Freeform 2"/>
          <p:cNvSpPr/>
          <p:nvPr/>
        </p:nvSpPr>
        <p:spPr>
          <a:xfrm>
            <a:off x="8305800" y="3657944"/>
            <a:ext cx="7499556" cy="4152556"/>
          </a:xfrm>
          <a:custGeom>
            <a:avLst/>
            <a:gdLst/>
            <a:ahLst/>
            <a:cxnLst/>
            <a:rect l="l" t="t" r="r" b="b"/>
            <a:pathLst>
              <a:path w="11792726" h="5457790">
                <a:moveTo>
                  <a:pt x="0" y="0"/>
                </a:moveTo>
                <a:lnTo>
                  <a:pt x="11792726" y="0"/>
                </a:lnTo>
                <a:lnTo>
                  <a:pt x="11792726" y="5457790"/>
                </a:lnTo>
                <a:lnTo>
                  <a:pt x="0" y="5457790"/>
                </a:lnTo>
                <a:lnTo>
                  <a:pt x="0" y="0"/>
                </a:lnTo>
                <a:close/>
              </a:path>
            </a:pathLst>
          </a:custGeom>
          <a:blipFill>
            <a:blip r:embed="rId3"/>
            <a:stretch>
              <a:fillRect/>
            </a:stretch>
          </a:blipFill>
        </p:spPr>
        <p:txBody>
          <a:bodyPr/>
          <a:lstStyle/>
          <a:p>
            <a:endParaRPr lang="en-US"/>
          </a:p>
        </p:txBody>
      </p:sp>
      <p:sp>
        <p:nvSpPr>
          <p:cNvPr id="25" name="Arrow: Right 24">
            <a:extLst>
              <a:ext uri="{FF2B5EF4-FFF2-40B4-BE49-F238E27FC236}">
                <a16:creationId xmlns:a16="http://schemas.microsoft.com/office/drawing/2014/main" id="{C222A5B6-E4FF-A78E-3FDC-A23AD74B2BDE}"/>
              </a:ext>
            </a:extLst>
          </p:cNvPr>
          <p:cNvSpPr/>
          <p:nvPr/>
        </p:nvSpPr>
        <p:spPr>
          <a:xfrm>
            <a:off x="7162800" y="5437289"/>
            <a:ext cx="11430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7">
            <a:extLst>
              <a:ext uri="{FF2B5EF4-FFF2-40B4-BE49-F238E27FC236}">
                <a16:creationId xmlns:a16="http://schemas.microsoft.com/office/drawing/2014/main" id="{BD72116E-B5FB-99F0-E7FB-6E16BB0218AA}"/>
              </a:ext>
            </a:extLst>
          </p:cNvPr>
          <p:cNvSpPr txBox="1"/>
          <p:nvPr/>
        </p:nvSpPr>
        <p:spPr>
          <a:xfrm>
            <a:off x="1494077" y="1473197"/>
            <a:ext cx="8335723"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ĐIỀN THÔNG TIN KHÁCH HÀNG VÀ CHỌN PHÒNG</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4658" y="2971800"/>
            <a:ext cx="6808742" cy="4343400"/>
          </a:xfrm>
          <a:custGeom>
            <a:avLst/>
            <a:gdLst/>
            <a:ahLst/>
            <a:cxnLst/>
            <a:rect l="l" t="t" r="r" b="b"/>
            <a:pathLst>
              <a:path w="11941084" h="5259208">
                <a:moveTo>
                  <a:pt x="0" y="0"/>
                </a:moveTo>
                <a:lnTo>
                  <a:pt x="11941084" y="0"/>
                </a:lnTo>
                <a:lnTo>
                  <a:pt x="11941084" y="5259208"/>
                </a:lnTo>
                <a:lnTo>
                  <a:pt x="0" y="5259208"/>
                </a:lnTo>
                <a:lnTo>
                  <a:pt x="0" y="0"/>
                </a:lnTo>
                <a:close/>
              </a:path>
            </a:pathLst>
          </a:custGeom>
          <a:blipFill>
            <a:blip r:embed="rId2"/>
            <a:stretch>
              <a:fillRect/>
            </a:stretch>
          </a:blipFill>
        </p:spPr>
        <p:txBody>
          <a:bodyPr/>
          <a:lstStyle/>
          <a:p>
            <a:endParaRPr lang="en-US"/>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10</a:t>
              </a:r>
            </a:p>
          </p:txBody>
        </p:sp>
      </p:grpSp>
      <p:sp>
        <p:nvSpPr>
          <p:cNvPr id="3" name="Freeform 2">
            <a:extLst>
              <a:ext uri="{FF2B5EF4-FFF2-40B4-BE49-F238E27FC236}">
                <a16:creationId xmlns:a16="http://schemas.microsoft.com/office/drawing/2014/main" id="{9493FA2B-2A06-E7E1-4CCE-540337D00716}"/>
              </a:ext>
            </a:extLst>
          </p:cNvPr>
          <p:cNvSpPr/>
          <p:nvPr/>
        </p:nvSpPr>
        <p:spPr>
          <a:xfrm>
            <a:off x="9288887" y="2134465"/>
            <a:ext cx="5560025" cy="7897415"/>
          </a:xfrm>
          <a:custGeom>
            <a:avLst/>
            <a:gdLst/>
            <a:ahLst/>
            <a:cxnLst/>
            <a:rect l="l" t="t" r="r" b="b"/>
            <a:pathLst>
              <a:path w="5395633" h="8113600">
                <a:moveTo>
                  <a:pt x="0" y="0"/>
                </a:moveTo>
                <a:lnTo>
                  <a:pt x="5395633" y="0"/>
                </a:lnTo>
                <a:lnTo>
                  <a:pt x="5395633" y="8113600"/>
                </a:lnTo>
                <a:lnTo>
                  <a:pt x="0" y="8113600"/>
                </a:lnTo>
                <a:lnTo>
                  <a:pt x="0" y="0"/>
                </a:lnTo>
                <a:close/>
              </a:path>
            </a:pathLst>
          </a:custGeom>
          <a:blipFill>
            <a:blip r:embed="rId3"/>
            <a:stretch>
              <a:fillRect/>
            </a:stretch>
          </a:blipFill>
        </p:spPr>
        <p:txBody>
          <a:bodyPr/>
          <a:lstStyle/>
          <a:p>
            <a:endParaRPr lang="en-US"/>
          </a:p>
        </p:txBody>
      </p:sp>
      <p:sp>
        <p:nvSpPr>
          <p:cNvPr id="4" name="Arrow: Right 3">
            <a:extLst>
              <a:ext uri="{FF2B5EF4-FFF2-40B4-BE49-F238E27FC236}">
                <a16:creationId xmlns:a16="http://schemas.microsoft.com/office/drawing/2014/main" id="{3259314E-8ED1-FDED-26CF-595C2E13F304}"/>
              </a:ext>
            </a:extLst>
          </p:cNvPr>
          <p:cNvSpPr/>
          <p:nvPr/>
        </p:nvSpPr>
        <p:spPr>
          <a:xfrm>
            <a:off x="8153400" y="4811869"/>
            <a:ext cx="11430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2AAD9C-FAE4-7536-93C6-0F4D3F22DAE5}"/>
              </a:ext>
            </a:extLst>
          </p:cNvPr>
          <p:cNvSpPr txBox="1"/>
          <p:nvPr/>
        </p:nvSpPr>
        <p:spPr>
          <a:xfrm>
            <a:off x="1494077" y="1473197"/>
            <a:ext cx="11231323" cy="387414"/>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b="1" i="0" dirty="0">
                <a:solidFill>
                  <a:srgbClr val="FF3131"/>
                </a:solidFill>
                <a:effectLst/>
                <a:latin typeface="Arimo Bold" panose="020B0604020202020204" charset="0"/>
                <a:ea typeface="Arimo Bold" panose="020B0604020202020204" charset="0"/>
                <a:cs typeface="Arimo Bold" panose="020B0604020202020204" charset="0"/>
              </a:rPr>
              <a:t>TRANG CHỌN THỜI GIAN LƯU TRÚ, NGÀY LƯU TRÚ VÀ THANH TOÁN</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5" name="Group 7">
            <a:extLst>
              <a:ext uri="{FF2B5EF4-FFF2-40B4-BE49-F238E27FC236}">
                <a16:creationId xmlns:a16="http://schemas.microsoft.com/office/drawing/2014/main" id="{A06FF755-E312-FD4C-DF1A-F85A2E71E5B9}"/>
              </a:ext>
            </a:extLst>
          </p:cNvPr>
          <p:cNvGrpSpPr/>
          <p:nvPr/>
        </p:nvGrpSpPr>
        <p:grpSpPr>
          <a:xfrm>
            <a:off x="1331494" y="456352"/>
            <a:ext cx="14473862" cy="596834"/>
            <a:chOff x="0" y="0"/>
            <a:chExt cx="3812046" cy="157191"/>
          </a:xfrm>
        </p:grpSpPr>
        <p:sp>
          <p:nvSpPr>
            <p:cNvPr id="6" name="Freeform 8">
              <a:extLst>
                <a:ext uri="{FF2B5EF4-FFF2-40B4-BE49-F238E27FC236}">
                  <a16:creationId xmlns:a16="http://schemas.microsoft.com/office/drawing/2014/main" id="{F7D17926-689F-2A09-AB15-8E223A485B08}"/>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7" name="TextBox 9">
              <a:extLst>
                <a:ext uri="{FF2B5EF4-FFF2-40B4-BE49-F238E27FC236}">
                  <a16:creationId xmlns:a16="http://schemas.microsoft.com/office/drawing/2014/main" id="{CF70DEBE-E850-3C2D-04DD-C127ECAA8D34}"/>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9" name="Group 10">
            <a:extLst>
              <a:ext uri="{FF2B5EF4-FFF2-40B4-BE49-F238E27FC236}">
                <a16:creationId xmlns:a16="http://schemas.microsoft.com/office/drawing/2014/main" id="{12CFCC1F-97F5-74A1-09B8-994205905820}"/>
              </a:ext>
            </a:extLst>
          </p:cNvPr>
          <p:cNvGrpSpPr/>
          <p:nvPr/>
        </p:nvGrpSpPr>
        <p:grpSpPr>
          <a:xfrm rot="1774373">
            <a:off x="2436137" y="14889"/>
            <a:ext cx="666014" cy="774998"/>
            <a:chOff x="0" y="0"/>
            <a:chExt cx="698500" cy="812800"/>
          </a:xfrm>
        </p:grpSpPr>
        <p:sp>
          <p:nvSpPr>
            <p:cNvPr id="10" name="Freeform 11">
              <a:extLst>
                <a:ext uri="{FF2B5EF4-FFF2-40B4-BE49-F238E27FC236}">
                  <a16:creationId xmlns:a16="http://schemas.microsoft.com/office/drawing/2014/main" id="{9C46FAEB-8418-B814-2400-22CF83A98050}"/>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11" name="TextBox 12">
              <a:extLst>
                <a:ext uri="{FF2B5EF4-FFF2-40B4-BE49-F238E27FC236}">
                  <a16:creationId xmlns:a16="http://schemas.microsoft.com/office/drawing/2014/main" id="{E391C086-6EFF-585D-B027-4B1E33EF99D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2" name="Group 13">
            <a:extLst>
              <a:ext uri="{FF2B5EF4-FFF2-40B4-BE49-F238E27FC236}">
                <a16:creationId xmlns:a16="http://schemas.microsoft.com/office/drawing/2014/main" id="{4ADE9E6D-C35B-02B4-5C22-D548FAF9732F}"/>
              </a:ext>
            </a:extLst>
          </p:cNvPr>
          <p:cNvGrpSpPr/>
          <p:nvPr/>
        </p:nvGrpSpPr>
        <p:grpSpPr>
          <a:xfrm rot="1774373">
            <a:off x="2452652" y="660530"/>
            <a:ext cx="666014" cy="774998"/>
            <a:chOff x="0" y="0"/>
            <a:chExt cx="698500" cy="812800"/>
          </a:xfrm>
        </p:grpSpPr>
        <p:sp>
          <p:nvSpPr>
            <p:cNvPr id="13" name="Freeform 14">
              <a:extLst>
                <a:ext uri="{FF2B5EF4-FFF2-40B4-BE49-F238E27FC236}">
                  <a16:creationId xmlns:a16="http://schemas.microsoft.com/office/drawing/2014/main" id="{7A61E252-B36E-33D7-D912-7EDF423914F8}"/>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4" name="TextBox 15">
              <a:extLst>
                <a:ext uri="{FF2B5EF4-FFF2-40B4-BE49-F238E27FC236}">
                  <a16:creationId xmlns:a16="http://schemas.microsoft.com/office/drawing/2014/main" id="{05D538D5-FD2F-5D43-7EE0-DA2FE74D58DD}"/>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5" name="Group 16">
            <a:extLst>
              <a:ext uri="{FF2B5EF4-FFF2-40B4-BE49-F238E27FC236}">
                <a16:creationId xmlns:a16="http://schemas.microsoft.com/office/drawing/2014/main" id="{43EB5704-57DF-21E7-0F10-A3997B2B3839}"/>
              </a:ext>
            </a:extLst>
          </p:cNvPr>
          <p:cNvGrpSpPr/>
          <p:nvPr/>
        </p:nvGrpSpPr>
        <p:grpSpPr>
          <a:xfrm rot="1774373">
            <a:off x="1873401" y="331831"/>
            <a:ext cx="666014" cy="774998"/>
            <a:chOff x="0" y="0"/>
            <a:chExt cx="698500" cy="812800"/>
          </a:xfrm>
        </p:grpSpPr>
        <p:sp>
          <p:nvSpPr>
            <p:cNvPr id="32" name="Freeform 17">
              <a:extLst>
                <a:ext uri="{FF2B5EF4-FFF2-40B4-BE49-F238E27FC236}">
                  <a16:creationId xmlns:a16="http://schemas.microsoft.com/office/drawing/2014/main" id="{9F2E8E90-2BA9-0238-271D-E8507EC4BB53}"/>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3" name="TextBox 18">
              <a:extLst>
                <a:ext uri="{FF2B5EF4-FFF2-40B4-BE49-F238E27FC236}">
                  <a16:creationId xmlns:a16="http://schemas.microsoft.com/office/drawing/2014/main" id="{FC0B19B8-5B3E-DC97-436B-C358E9CFD0B2}"/>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4" name="TextBox 19">
            <a:extLst>
              <a:ext uri="{FF2B5EF4-FFF2-40B4-BE49-F238E27FC236}">
                <a16:creationId xmlns:a16="http://schemas.microsoft.com/office/drawing/2014/main" id="{383CAEEB-EDA6-4FC8-AC4B-308E57B5A4AB}"/>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11</a:t>
              </a:r>
            </a:p>
          </p:txBody>
        </p:sp>
      </p:grpSp>
      <p:sp>
        <p:nvSpPr>
          <p:cNvPr id="33" name="TextBox 7">
            <a:extLst>
              <a:ext uri="{FF2B5EF4-FFF2-40B4-BE49-F238E27FC236}">
                <a16:creationId xmlns:a16="http://schemas.microsoft.com/office/drawing/2014/main" id="{A31C5B1A-998E-E5FC-8D93-D5F4E1892821}"/>
              </a:ext>
            </a:extLst>
          </p:cNvPr>
          <p:cNvSpPr txBox="1"/>
          <p:nvPr/>
        </p:nvSpPr>
        <p:spPr>
          <a:xfrm>
            <a:off x="1494077" y="1473197"/>
            <a:ext cx="11840923"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ĐĂNG NHẬP VÀ XÁC NHẬN THANH TOÁN CHO QUẢN LÝ HỆ THỐNG</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F5AEE899-7AAF-5043-391A-0F71DB5063A1}"/>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18398C01-0BD8-2576-8687-5B120CC7A5E8}"/>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14D046DC-B6D0-87FB-F8C1-3F4FB369B586}"/>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4A46E95D-C6F5-59F6-D0EE-A302C49568B9}"/>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C0695B8F-C84D-031A-19FC-1E563FF74EE8}"/>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4E5757D4-6409-3612-EDD9-CC142EB787C4}"/>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871EDEA0-C2B1-6F78-3279-5BDBA80D0160}"/>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4D43EDC4-040A-E887-D817-CD91C6D4200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C052B44F-B29E-4AFB-841F-C30D42BB74AB}"/>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4CC5CCC1-BA67-792E-47AF-2DA780592F7A}"/>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C262983B-BFD1-3CBD-80B1-F40B17C03302}"/>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168C4F72-9AFE-6E0F-5C7A-2EC29C9E6FA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E1D747E8-7854-0F3A-D185-D8668914129C}"/>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
        <p:nvSpPr>
          <p:cNvPr id="34" name="TextBox 33">
            <a:extLst>
              <a:ext uri="{FF2B5EF4-FFF2-40B4-BE49-F238E27FC236}">
                <a16:creationId xmlns:a16="http://schemas.microsoft.com/office/drawing/2014/main" id="{46D7CDC1-9898-AEE1-E051-0428636D6DC8}"/>
              </a:ext>
            </a:extLst>
          </p:cNvPr>
          <p:cNvSpPr txBox="1"/>
          <p:nvPr/>
        </p:nvSpPr>
        <p:spPr>
          <a:xfrm>
            <a:off x="1765521" y="2221843"/>
            <a:ext cx="11840923" cy="769441"/>
          </a:xfrm>
          <a:prstGeom prst="rect">
            <a:avLst/>
          </a:prstGeom>
          <a:noFill/>
        </p:spPr>
        <p:txBody>
          <a:bodyPr wrap="square" rtlCol="0">
            <a:spAutoFit/>
          </a:bodyPr>
          <a:lstStyle/>
          <a:p>
            <a:r>
              <a:rPr lang="en-US" sz="2200" dirty="0">
                <a:latin typeface="Arimo" panose="020B0604020202020204" charset="0"/>
                <a:ea typeface="Arimo" panose="020B0604020202020204" charset="0"/>
                <a:cs typeface="Arimo" panose="020B0604020202020204" charset="0"/>
              </a:rPr>
              <a:t>Sau </a:t>
            </a:r>
            <a:r>
              <a:rPr lang="en-US" sz="2200" dirty="0" err="1">
                <a:latin typeface="Arimo" panose="020B0604020202020204" charset="0"/>
                <a:ea typeface="Arimo" panose="020B0604020202020204" charset="0"/>
                <a:cs typeface="Arimo" panose="020B0604020202020204" charset="0"/>
              </a:rPr>
              <a:t>khi</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khách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hàng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ấn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nút</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xác</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nhận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thanh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toán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thì</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bên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trang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quản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lý</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hệ</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thống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sẽ</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có</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thông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báo</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về</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yêu</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cầu</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xác</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nhận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thanh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toán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nhưng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trước</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hết</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người</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quản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lý</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phải</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đăng</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nhập</a:t>
            </a:r>
            <a:r>
              <a:rPr lang="en-US" sz="2200" dirty="0">
                <a:latin typeface="Arimo" panose="020B0604020202020204" charset="0"/>
                <a:ea typeface="Arimo" panose="020B0604020202020204" charset="0"/>
                <a:cs typeface="Arimo" panose="020B0604020202020204" charset="0"/>
              </a:rPr>
              <a:t>.</a:t>
            </a:r>
          </a:p>
        </p:txBody>
      </p:sp>
      <p:pic>
        <p:nvPicPr>
          <p:cNvPr id="5" name="Picture 4" descr="A login screen with a white and black text&#10;&#10;Description automatically generated">
            <a:extLst>
              <a:ext uri="{FF2B5EF4-FFF2-40B4-BE49-F238E27FC236}">
                <a16:creationId xmlns:a16="http://schemas.microsoft.com/office/drawing/2014/main" id="{855DE5F2-7C54-E3A6-E18B-59495A8FE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37" y="3664576"/>
            <a:ext cx="5668275" cy="408739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7766FB-6A6A-0D81-2CD9-C704BBD6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12" y="3882995"/>
            <a:ext cx="7242018" cy="3421959"/>
          </a:xfrm>
          <a:prstGeom prst="rect">
            <a:avLst/>
          </a:prstGeom>
        </p:spPr>
      </p:pic>
      <p:sp>
        <p:nvSpPr>
          <p:cNvPr id="8" name="Arrow: Right 7">
            <a:extLst>
              <a:ext uri="{FF2B5EF4-FFF2-40B4-BE49-F238E27FC236}">
                <a16:creationId xmlns:a16="http://schemas.microsoft.com/office/drawing/2014/main" id="{153C8F7B-5CD7-9C44-2AEA-B85AD8060ED5}"/>
              </a:ext>
            </a:extLst>
          </p:cNvPr>
          <p:cNvSpPr/>
          <p:nvPr/>
        </p:nvSpPr>
        <p:spPr>
          <a:xfrm>
            <a:off x="7370312" y="5593975"/>
            <a:ext cx="11430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90405" y="3474911"/>
            <a:ext cx="5818152" cy="3627613"/>
          </a:xfrm>
          <a:custGeom>
            <a:avLst/>
            <a:gdLst/>
            <a:ahLst/>
            <a:cxnLst/>
            <a:rect l="l" t="t" r="r" b="b"/>
            <a:pathLst>
              <a:path w="5501988" h="3334310">
                <a:moveTo>
                  <a:pt x="0" y="0"/>
                </a:moveTo>
                <a:lnTo>
                  <a:pt x="5501988" y="0"/>
                </a:lnTo>
                <a:lnTo>
                  <a:pt x="5501988" y="3334310"/>
                </a:lnTo>
                <a:lnTo>
                  <a:pt x="0" y="3334310"/>
                </a:lnTo>
                <a:lnTo>
                  <a:pt x="0" y="0"/>
                </a:lnTo>
                <a:close/>
              </a:path>
            </a:pathLst>
          </a:custGeom>
          <a:blipFill>
            <a:blip r:embed="rId2"/>
            <a:stretch>
              <a:fillRect/>
            </a:stretch>
          </a:blipFill>
        </p:spPr>
        <p:txBody>
          <a:bodyPr/>
          <a:lstStyle/>
          <a:p>
            <a:endParaRPr lang="en-US" dirty="0"/>
          </a:p>
        </p:txBody>
      </p:sp>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12</a:t>
              </a:r>
            </a:p>
          </p:txBody>
        </p:sp>
      </p:grpSp>
      <p:sp>
        <p:nvSpPr>
          <p:cNvPr id="20" name="TextBox 7">
            <a:extLst>
              <a:ext uri="{FF2B5EF4-FFF2-40B4-BE49-F238E27FC236}">
                <a16:creationId xmlns:a16="http://schemas.microsoft.com/office/drawing/2014/main" id="{888912DE-3FE8-8EE1-DFD0-118AD7A2AAAF}"/>
              </a:ext>
            </a:extLst>
          </p:cNvPr>
          <p:cNvSpPr txBox="1"/>
          <p:nvPr/>
        </p:nvSpPr>
        <p:spPr>
          <a:xfrm>
            <a:off x="1494077" y="1473197"/>
            <a:ext cx="8945323"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CHỦ NHẬN PHÒNG VÀ QUÉT MÃ QR TRÊN CCCD</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1" name="Group 7">
            <a:extLst>
              <a:ext uri="{FF2B5EF4-FFF2-40B4-BE49-F238E27FC236}">
                <a16:creationId xmlns:a16="http://schemas.microsoft.com/office/drawing/2014/main" id="{092C1450-F653-BAD5-0C4F-838834B20A0F}"/>
              </a:ext>
            </a:extLst>
          </p:cNvPr>
          <p:cNvGrpSpPr/>
          <p:nvPr/>
        </p:nvGrpSpPr>
        <p:grpSpPr>
          <a:xfrm>
            <a:off x="1331494" y="456352"/>
            <a:ext cx="14473862" cy="596834"/>
            <a:chOff x="0" y="0"/>
            <a:chExt cx="3812046" cy="157191"/>
          </a:xfrm>
        </p:grpSpPr>
        <p:sp>
          <p:nvSpPr>
            <p:cNvPr id="22" name="Freeform 8">
              <a:extLst>
                <a:ext uri="{FF2B5EF4-FFF2-40B4-BE49-F238E27FC236}">
                  <a16:creationId xmlns:a16="http://schemas.microsoft.com/office/drawing/2014/main" id="{62BB8E4C-EC4E-56C9-2105-6A6921F21D05}"/>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3" name="TextBox 9">
              <a:extLst>
                <a:ext uri="{FF2B5EF4-FFF2-40B4-BE49-F238E27FC236}">
                  <a16:creationId xmlns:a16="http://schemas.microsoft.com/office/drawing/2014/main" id="{6118C367-9FE9-A0AC-9505-543D08FE5444}"/>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4" name="Group 10">
            <a:extLst>
              <a:ext uri="{FF2B5EF4-FFF2-40B4-BE49-F238E27FC236}">
                <a16:creationId xmlns:a16="http://schemas.microsoft.com/office/drawing/2014/main" id="{FC36E90E-3702-8C14-D55B-611E8D910F2D}"/>
              </a:ext>
            </a:extLst>
          </p:cNvPr>
          <p:cNvGrpSpPr/>
          <p:nvPr/>
        </p:nvGrpSpPr>
        <p:grpSpPr>
          <a:xfrm rot="1774373">
            <a:off x="2436137" y="14889"/>
            <a:ext cx="666014" cy="774998"/>
            <a:chOff x="0" y="0"/>
            <a:chExt cx="698500" cy="812800"/>
          </a:xfrm>
        </p:grpSpPr>
        <p:sp>
          <p:nvSpPr>
            <p:cNvPr id="25" name="Freeform 11">
              <a:extLst>
                <a:ext uri="{FF2B5EF4-FFF2-40B4-BE49-F238E27FC236}">
                  <a16:creationId xmlns:a16="http://schemas.microsoft.com/office/drawing/2014/main" id="{6711B2FE-A9D7-10DA-6A75-DE179C4C7C8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6" name="TextBox 12">
              <a:extLst>
                <a:ext uri="{FF2B5EF4-FFF2-40B4-BE49-F238E27FC236}">
                  <a16:creationId xmlns:a16="http://schemas.microsoft.com/office/drawing/2014/main" id="{817ADE6C-3DD5-E6C2-1201-6FD4BEB9A8CB}"/>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7" name="Group 13">
            <a:extLst>
              <a:ext uri="{FF2B5EF4-FFF2-40B4-BE49-F238E27FC236}">
                <a16:creationId xmlns:a16="http://schemas.microsoft.com/office/drawing/2014/main" id="{E4B54571-7860-A149-65A8-10564EF53EC0}"/>
              </a:ext>
            </a:extLst>
          </p:cNvPr>
          <p:cNvGrpSpPr/>
          <p:nvPr/>
        </p:nvGrpSpPr>
        <p:grpSpPr>
          <a:xfrm rot="1774373">
            <a:off x="2452652" y="660530"/>
            <a:ext cx="666014" cy="774998"/>
            <a:chOff x="0" y="0"/>
            <a:chExt cx="698500" cy="812800"/>
          </a:xfrm>
        </p:grpSpPr>
        <p:sp>
          <p:nvSpPr>
            <p:cNvPr id="28" name="Freeform 14">
              <a:extLst>
                <a:ext uri="{FF2B5EF4-FFF2-40B4-BE49-F238E27FC236}">
                  <a16:creationId xmlns:a16="http://schemas.microsoft.com/office/drawing/2014/main" id="{436090B9-97A1-CFD1-6636-C9B4F3B39B45}"/>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9" name="TextBox 15">
              <a:extLst>
                <a:ext uri="{FF2B5EF4-FFF2-40B4-BE49-F238E27FC236}">
                  <a16:creationId xmlns:a16="http://schemas.microsoft.com/office/drawing/2014/main" id="{C27E903B-576B-7E77-5151-35E4EBD151A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0" name="Group 16">
            <a:extLst>
              <a:ext uri="{FF2B5EF4-FFF2-40B4-BE49-F238E27FC236}">
                <a16:creationId xmlns:a16="http://schemas.microsoft.com/office/drawing/2014/main" id="{8DBE14BE-2E92-8BA8-4B54-C0C486ADF289}"/>
              </a:ext>
            </a:extLst>
          </p:cNvPr>
          <p:cNvGrpSpPr/>
          <p:nvPr/>
        </p:nvGrpSpPr>
        <p:grpSpPr>
          <a:xfrm rot="1774373">
            <a:off x="1873401" y="331831"/>
            <a:ext cx="666014" cy="774998"/>
            <a:chOff x="0" y="0"/>
            <a:chExt cx="698500" cy="812800"/>
          </a:xfrm>
        </p:grpSpPr>
        <p:sp>
          <p:nvSpPr>
            <p:cNvPr id="31" name="Freeform 17">
              <a:extLst>
                <a:ext uri="{FF2B5EF4-FFF2-40B4-BE49-F238E27FC236}">
                  <a16:creationId xmlns:a16="http://schemas.microsoft.com/office/drawing/2014/main" id="{114FBFAB-81D9-C7CA-0C1C-CB346FA804D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2" name="TextBox 18">
              <a:extLst>
                <a:ext uri="{FF2B5EF4-FFF2-40B4-BE49-F238E27FC236}">
                  <a16:creationId xmlns:a16="http://schemas.microsoft.com/office/drawing/2014/main" id="{22E1E91E-8AA7-3231-1C9E-FDC065691EE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3" name="TextBox 19">
            <a:extLst>
              <a:ext uri="{FF2B5EF4-FFF2-40B4-BE49-F238E27FC236}">
                <a16:creationId xmlns:a16="http://schemas.microsoft.com/office/drawing/2014/main" id="{CA05C3E3-3DCC-1E8E-42EA-B8BD532B08DD}"/>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
        <p:nvSpPr>
          <p:cNvPr id="34" name="TextBox 33">
            <a:extLst>
              <a:ext uri="{FF2B5EF4-FFF2-40B4-BE49-F238E27FC236}">
                <a16:creationId xmlns:a16="http://schemas.microsoft.com/office/drawing/2014/main" id="{C79C20BD-F836-EE97-0BDC-789CF4021768}"/>
              </a:ext>
            </a:extLst>
          </p:cNvPr>
          <p:cNvSpPr txBox="1"/>
          <p:nvPr/>
        </p:nvSpPr>
        <p:spPr>
          <a:xfrm>
            <a:off x="1523054" y="2335018"/>
            <a:ext cx="11049000" cy="430887"/>
          </a:xfrm>
          <a:prstGeom prst="rect">
            <a:avLst/>
          </a:prstGeom>
          <a:noFill/>
        </p:spPr>
        <p:txBody>
          <a:bodyPr wrap="square" rtlCol="0">
            <a:spAutoFit/>
          </a:bodyPr>
          <a:lstStyle/>
          <a:p>
            <a:r>
              <a:rPr lang="en-US" sz="2200" dirty="0">
                <a:latin typeface="Arimo" panose="020B0604020202020204" charset="0"/>
                <a:ea typeface="Arimo" panose="020B0604020202020204" charset="0"/>
                <a:cs typeface="Arimo" panose="020B0604020202020204" charset="0"/>
              </a:rPr>
              <a:t>Khi </a:t>
            </a:r>
            <a:r>
              <a:rPr lang="en-US" sz="2200" dirty="0" err="1">
                <a:latin typeface="Arimo" panose="020B0604020202020204" charset="0"/>
                <a:ea typeface="Arimo" panose="020B0604020202020204" charset="0"/>
                <a:cs typeface="Arimo" panose="020B0604020202020204" charset="0"/>
              </a:rPr>
              <a:t>khách</a:t>
            </a:r>
            <a:r>
              <a:rPr lang="en-US" sz="2200" dirty="0">
                <a:latin typeface="Arimo" panose="020B0604020202020204" charset="0"/>
                <a:ea typeface="Arimo" panose="020B0604020202020204" charset="0"/>
                <a:cs typeface="Arimo" panose="020B0604020202020204" charset="0"/>
              </a:rPr>
              <a:t> hang </a:t>
            </a:r>
            <a:r>
              <a:rPr lang="en-US" sz="2200" dirty="0" err="1">
                <a:latin typeface="Arimo" panose="020B0604020202020204" charset="0"/>
                <a:ea typeface="Arimo" panose="020B0604020202020204" charset="0"/>
                <a:cs typeface="Arimo" panose="020B0604020202020204" charset="0"/>
              </a:rPr>
              <a:t>tới</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quầy</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khách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sạn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thì</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sẽ</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ấn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nút</a:t>
            </a:r>
            <a:r>
              <a:rPr lang="en-US" sz="2200" dirty="0">
                <a:latin typeface="Arimo" panose="020B0604020202020204" charset="0"/>
                <a:ea typeface="Arimo" panose="020B0604020202020204" charset="0"/>
                <a:cs typeface="Arimo" panose="020B0604020202020204" charset="0"/>
              </a:rPr>
              <a:t> “START” </a:t>
            </a:r>
            <a:r>
              <a:rPr lang="en-US" sz="2200" dirty="0" err="1">
                <a:latin typeface="Arimo" panose="020B0604020202020204" charset="0"/>
                <a:ea typeface="Arimo" panose="020B0604020202020204" charset="0"/>
                <a:cs typeface="Arimo" panose="020B0604020202020204" charset="0"/>
              </a:rPr>
              <a:t>để</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tiến</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hành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quét</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mã</a:t>
            </a:r>
            <a:r>
              <a:rPr lang="en-US" sz="2200" dirty="0">
                <a:latin typeface="Arimo" panose="020B0604020202020204" charset="0"/>
                <a:ea typeface="Arimo" panose="020B0604020202020204" charset="0"/>
                <a:cs typeface="Arimo" panose="020B0604020202020204" charset="0"/>
              </a:rPr>
              <a:t> QR.</a:t>
            </a:r>
          </a:p>
        </p:txBody>
      </p:sp>
      <p:sp>
        <p:nvSpPr>
          <p:cNvPr id="35" name="Arrow: Right 34">
            <a:extLst>
              <a:ext uri="{FF2B5EF4-FFF2-40B4-BE49-F238E27FC236}">
                <a16:creationId xmlns:a16="http://schemas.microsoft.com/office/drawing/2014/main" id="{5B4980A8-F963-3790-A7E9-0FB217675238}"/>
              </a:ext>
            </a:extLst>
          </p:cNvPr>
          <p:cNvSpPr/>
          <p:nvPr/>
        </p:nvSpPr>
        <p:spPr>
          <a:xfrm>
            <a:off x="8628405" y="5288718"/>
            <a:ext cx="762000" cy="192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D8755D-AE9B-E9C9-F464-57ECA6480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337" y="3427400"/>
            <a:ext cx="6392167" cy="38486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57600" y="2289470"/>
            <a:ext cx="8001000" cy="7273630"/>
          </a:xfrm>
          <a:custGeom>
            <a:avLst/>
            <a:gdLst/>
            <a:ahLst/>
            <a:cxnLst/>
            <a:rect l="l" t="t" r="r" b="b"/>
            <a:pathLst>
              <a:path w="8308479" h="7724852">
                <a:moveTo>
                  <a:pt x="0" y="0"/>
                </a:moveTo>
                <a:lnTo>
                  <a:pt x="8308479" y="0"/>
                </a:lnTo>
                <a:lnTo>
                  <a:pt x="8308479" y="7724852"/>
                </a:lnTo>
                <a:lnTo>
                  <a:pt x="0" y="7724852"/>
                </a:lnTo>
                <a:lnTo>
                  <a:pt x="0" y="0"/>
                </a:lnTo>
                <a:close/>
              </a:path>
            </a:pathLst>
          </a:custGeom>
          <a:blipFill>
            <a:blip r:embed="rId2"/>
            <a:stretch>
              <a:fillRect/>
            </a:stretch>
          </a:blipFill>
        </p:spPr>
        <p:txBody>
          <a:bodyPr/>
          <a:lstStyle/>
          <a:p>
            <a:endParaRPr lang="en-US"/>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13</a:t>
              </a:r>
            </a:p>
          </p:txBody>
        </p:sp>
      </p:grpSp>
      <p:sp>
        <p:nvSpPr>
          <p:cNvPr id="19" name="TextBox 7">
            <a:extLst>
              <a:ext uri="{FF2B5EF4-FFF2-40B4-BE49-F238E27FC236}">
                <a16:creationId xmlns:a16="http://schemas.microsoft.com/office/drawing/2014/main" id="{FC8F6E34-E8A8-9074-FE0C-DCD38820068D}"/>
              </a:ext>
            </a:extLst>
          </p:cNvPr>
          <p:cNvSpPr txBox="1"/>
          <p:nvPr/>
        </p:nvSpPr>
        <p:spPr>
          <a:xfrm>
            <a:off x="1494077" y="1473197"/>
            <a:ext cx="10393123"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THÔNG TIN TỔNG HỢP SAU KHI QUÉT MÃ QR THÀNH CÔNG</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D48BC76F-06FE-5ED6-1763-F10B9A045A07}"/>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87F47DF9-4297-198D-A86B-3C9340575657}"/>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2F483381-DCC0-AA50-EAAE-B926E21C8891}"/>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AFA1D71C-21AB-8A7A-D152-99E6EEA15EEF}"/>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605115AF-18C4-5746-1E57-B4A547C75D5F}"/>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815B898E-2283-B1F0-3AAB-E5162ED15067}"/>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0FEE1449-C908-C201-BA30-40E9B6DEA54D}"/>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D8BEC66E-E296-E7EA-5382-DB4A7067C40C}"/>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F2F820AB-592F-1524-D317-DD3FA1146E2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8732BFFF-811D-254C-4B36-EB01C660A638}"/>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B61DCAE2-C826-D771-1EF0-854166244098}"/>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08A4C707-DCF4-7570-6BA1-1D42DDC3D00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2E0C3EA0-6CCF-8D4E-E0E7-F9C51ED443BE}"/>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65232" y="2481758"/>
            <a:ext cx="3657441" cy="6332045"/>
          </a:xfrm>
          <a:custGeom>
            <a:avLst/>
            <a:gdLst/>
            <a:ahLst/>
            <a:cxnLst/>
            <a:rect l="l" t="t" r="r" b="b"/>
            <a:pathLst>
              <a:path w="3657441" h="6332045">
                <a:moveTo>
                  <a:pt x="0" y="0"/>
                </a:moveTo>
                <a:lnTo>
                  <a:pt x="3657441" y="0"/>
                </a:lnTo>
                <a:lnTo>
                  <a:pt x="3657441" y="6332045"/>
                </a:lnTo>
                <a:lnTo>
                  <a:pt x="0" y="6332045"/>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14</a:t>
              </a:r>
            </a:p>
          </p:txBody>
        </p:sp>
      </p:grpSp>
      <p:sp>
        <p:nvSpPr>
          <p:cNvPr id="20" name="TextBox 7">
            <a:extLst>
              <a:ext uri="{FF2B5EF4-FFF2-40B4-BE49-F238E27FC236}">
                <a16:creationId xmlns:a16="http://schemas.microsoft.com/office/drawing/2014/main" id="{22FBBF04-AE34-EE37-DFA5-64640CDC864A}"/>
              </a:ext>
            </a:extLst>
          </p:cNvPr>
          <p:cNvSpPr txBox="1"/>
          <p:nvPr/>
        </p:nvSpPr>
        <p:spPr>
          <a:xfrm>
            <a:off x="1494077" y="1473197"/>
            <a:ext cx="11459923"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THANH TOÁN SỐ TIỀN CÒN LẠI VÀ XÁC NHẬN CỦA QUẢN LÝ HỆ THỐNG</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1" name="Group 7">
            <a:extLst>
              <a:ext uri="{FF2B5EF4-FFF2-40B4-BE49-F238E27FC236}">
                <a16:creationId xmlns:a16="http://schemas.microsoft.com/office/drawing/2014/main" id="{D5CAB6E4-9B53-B569-A819-A08A1344A779}"/>
              </a:ext>
            </a:extLst>
          </p:cNvPr>
          <p:cNvGrpSpPr/>
          <p:nvPr/>
        </p:nvGrpSpPr>
        <p:grpSpPr>
          <a:xfrm>
            <a:off x="1331494" y="456352"/>
            <a:ext cx="14473862" cy="596834"/>
            <a:chOff x="0" y="0"/>
            <a:chExt cx="3812046" cy="157191"/>
          </a:xfrm>
        </p:grpSpPr>
        <p:sp>
          <p:nvSpPr>
            <p:cNvPr id="22" name="Freeform 8">
              <a:extLst>
                <a:ext uri="{FF2B5EF4-FFF2-40B4-BE49-F238E27FC236}">
                  <a16:creationId xmlns:a16="http://schemas.microsoft.com/office/drawing/2014/main" id="{2AB54A92-4F7E-326F-A66A-6B096A0BE3E8}"/>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3" name="TextBox 9">
              <a:extLst>
                <a:ext uri="{FF2B5EF4-FFF2-40B4-BE49-F238E27FC236}">
                  <a16:creationId xmlns:a16="http://schemas.microsoft.com/office/drawing/2014/main" id="{29E3D080-9430-AABB-9E39-82CF2004A07D}"/>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4" name="Group 10">
            <a:extLst>
              <a:ext uri="{FF2B5EF4-FFF2-40B4-BE49-F238E27FC236}">
                <a16:creationId xmlns:a16="http://schemas.microsoft.com/office/drawing/2014/main" id="{FCD27B99-3319-3A07-0348-467205E90448}"/>
              </a:ext>
            </a:extLst>
          </p:cNvPr>
          <p:cNvGrpSpPr/>
          <p:nvPr/>
        </p:nvGrpSpPr>
        <p:grpSpPr>
          <a:xfrm rot="1774373">
            <a:off x="2436137" y="14889"/>
            <a:ext cx="666014" cy="774998"/>
            <a:chOff x="0" y="0"/>
            <a:chExt cx="698500" cy="812800"/>
          </a:xfrm>
        </p:grpSpPr>
        <p:sp>
          <p:nvSpPr>
            <p:cNvPr id="25" name="Freeform 11">
              <a:extLst>
                <a:ext uri="{FF2B5EF4-FFF2-40B4-BE49-F238E27FC236}">
                  <a16:creationId xmlns:a16="http://schemas.microsoft.com/office/drawing/2014/main" id="{9F341B1E-35FA-D5E7-EF0C-4996EB1617EF}"/>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6" name="TextBox 12">
              <a:extLst>
                <a:ext uri="{FF2B5EF4-FFF2-40B4-BE49-F238E27FC236}">
                  <a16:creationId xmlns:a16="http://schemas.microsoft.com/office/drawing/2014/main" id="{9E468170-C86B-648B-80C2-D88E6E798C39}"/>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7" name="Group 13">
            <a:extLst>
              <a:ext uri="{FF2B5EF4-FFF2-40B4-BE49-F238E27FC236}">
                <a16:creationId xmlns:a16="http://schemas.microsoft.com/office/drawing/2014/main" id="{709F9898-6EFB-9417-FD4C-B8D23FBF1A55}"/>
              </a:ext>
            </a:extLst>
          </p:cNvPr>
          <p:cNvGrpSpPr/>
          <p:nvPr/>
        </p:nvGrpSpPr>
        <p:grpSpPr>
          <a:xfrm rot="1774373">
            <a:off x="2452652" y="660530"/>
            <a:ext cx="666014" cy="774998"/>
            <a:chOff x="0" y="0"/>
            <a:chExt cx="698500" cy="812800"/>
          </a:xfrm>
        </p:grpSpPr>
        <p:sp>
          <p:nvSpPr>
            <p:cNvPr id="28" name="Freeform 14">
              <a:extLst>
                <a:ext uri="{FF2B5EF4-FFF2-40B4-BE49-F238E27FC236}">
                  <a16:creationId xmlns:a16="http://schemas.microsoft.com/office/drawing/2014/main" id="{00D4FB76-CDF8-D241-D32C-C5EF99843235}"/>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9" name="TextBox 15">
              <a:extLst>
                <a:ext uri="{FF2B5EF4-FFF2-40B4-BE49-F238E27FC236}">
                  <a16:creationId xmlns:a16="http://schemas.microsoft.com/office/drawing/2014/main" id="{E39847B8-86B2-77EC-B5F2-2AA65048FC27}"/>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0" name="Group 16">
            <a:extLst>
              <a:ext uri="{FF2B5EF4-FFF2-40B4-BE49-F238E27FC236}">
                <a16:creationId xmlns:a16="http://schemas.microsoft.com/office/drawing/2014/main" id="{38C5A7F8-E69B-1F21-15F4-A9DC9126454A}"/>
              </a:ext>
            </a:extLst>
          </p:cNvPr>
          <p:cNvGrpSpPr/>
          <p:nvPr/>
        </p:nvGrpSpPr>
        <p:grpSpPr>
          <a:xfrm rot="1774373">
            <a:off x="1873401" y="331831"/>
            <a:ext cx="666014" cy="774998"/>
            <a:chOff x="0" y="0"/>
            <a:chExt cx="698500" cy="812800"/>
          </a:xfrm>
        </p:grpSpPr>
        <p:sp>
          <p:nvSpPr>
            <p:cNvPr id="31" name="Freeform 17">
              <a:extLst>
                <a:ext uri="{FF2B5EF4-FFF2-40B4-BE49-F238E27FC236}">
                  <a16:creationId xmlns:a16="http://schemas.microsoft.com/office/drawing/2014/main" id="{917FA43E-6629-D4E4-0183-1E5D9729710C}"/>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2" name="TextBox 18">
              <a:extLst>
                <a:ext uri="{FF2B5EF4-FFF2-40B4-BE49-F238E27FC236}">
                  <a16:creationId xmlns:a16="http://schemas.microsoft.com/office/drawing/2014/main" id="{E5F01F9B-52ED-5421-96D2-DC177D7AECE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3" name="TextBox 19">
            <a:extLst>
              <a:ext uri="{FF2B5EF4-FFF2-40B4-BE49-F238E27FC236}">
                <a16:creationId xmlns:a16="http://schemas.microsoft.com/office/drawing/2014/main" id="{C37A3240-F5CE-1627-F257-A35BA7334D2A}"/>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pic>
        <p:nvPicPr>
          <p:cNvPr id="35" name="Picture 34" descr="A screenshot of a computer&#10;&#10;Description automatically generated">
            <a:extLst>
              <a:ext uri="{FF2B5EF4-FFF2-40B4-BE49-F238E27FC236}">
                <a16:creationId xmlns:a16="http://schemas.microsoft.com/office/drawing/2014/main" id="{E472B311-20A0-2B50-DB83-02E3B4BE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146" y="3614354"/>
            <a:ext cx="7916380" cy="3572374"/>
          </a:xfrm>
          <a:prstGeom prst="rect">
            <a:avLst/>
          </a:prstGeom>
        </p:spPr>
      </p:pic>
      <p:sp>
        <p:nvSpPr>
          <p:cNvPr id="36" name="Arrow: Right 35">
            <a:extLst>
              <a:ext uri="{FF2B5EF4-FFF2-40B4-BE49-F238E27FC236}">
                <a16:creationId xmlns:a16="http://schemas.microsoft.com/office/drawing/2014/main" id="{947DCF86-71A6-9225-B2FD-ACD007709ECE}"/>
              </a:ext>
            </a:extLst>
          </p:cNvPr>
          <p:cNvSpPr/>
          <p:nvPr/>
        </p:nvSpPr>
        <p:spPr>
          <a:xfrm>
            <a:off x="5723746" y="5171941"/>
            <a:ext cx="9144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dirty="0"/>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15</a:t>
              </a:r>
            </a:p>
          </p:txBody>
        </p:sp>
      </p:grpSp>
      <p:sp>
        <p:nvSpPr>
          <p:cNvPr id="20" name="TextBox 7">
            <a:extLst>
              <a:ext uri="{FF2B5EF4-FFF2-40B4-BE49-F238E27FC236}">
                <a16:creationId xmlns:a16="http://schemas.microsoft.com/office/drawing/2014/main" id="{277FD3CC-60D4-FC7B-F67A-A262D32188F5}"/>
              </a:ext>
            </a:extLst>
          </p:cNvPr>
          <p:cNvSpPr txBox="1"/>
          <p:nvPr/>
        </p:nvSpPr>
        <p:spPr>
          <a:xfrm>
            <a:off x="1494077" y="1473197"/>
            <a:ext cx="13288723" cy="810607"/>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b="1" i="0" dirty="0">
                <a:solidFill>
                  <a:srgbClr val="FF3131"/>
                </a:solidFill>
                <a:effectLst/>
                <a:latin typeface="Arimo Bold" panose="020B0604020202020204" charset="0"/>
                <a:ea typeface="Arimo Bold" panose="020B0604020202020204" charset="0"/>
                <a:cs typeface="Arimo Bold" panose="020B0604020202020204" charset="0"/>
              </a:rPr>
              <a:t>TRANG QUẢN LÝ HỆ THỐNG HIỂN THỊ THÔNG TIN KHÁCH HÀNG SAU KHI NHẬN PHÒNG VÀ HÌNH ẢNH MẬT KHẨU PHÒNG ĐƯỢC GỬI VỀ GMAIL </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1" name="Group 7">
            <a:extLst>
              <a:ext uri="{FF2B5EF4-FFF2-40B4-BE49-F238E27FC236}">
                <a16:creationId xmlns:a16="http://schemas.microsoft.com/office/drawing/2014/main" id="{609A78AF-87B4-F2C4-AFF1-24977EBAE08E}"/>
              </a:ext>
            </a:extLst>
          </p:cNvPr>
          <p:cNvGrpSpPr/>
          <p:nvPr/>
        </p:nvGrpSpPr>
        <p:grpSpPr>
          <a:xfrm>
            <a:off x="1331494" y="456352"/>
            <a:ext cx="14473862" cy="596834"/>
            <a:chOff x="0" y="0"/>
            <a:chExt cx="3812046" cy="157191"/>
          </a:xfrm>
        </p:grpSpPr>
        <p:sp>
          <p:nvSpPr>
            <p:cNvPr id="22" name="Freeform 8">
              <a:extLst>
                <a:ext uri="{FF2B5EF4-FFF2-40B4-BE49-F238E27FC236}">
                  <a16:creationId xmlns:a16="http://schemas.microsoft.com/office/drawing/2014/main" id="{B6EE7280-02A8-2F39-4DB6-67ADEEE7812B}"/>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3" name="TextBox 9">
              <a:extLst>
                <a:ext uri="{FF2B5EF4-FFF2-40B4-BE49-F238E27FC236}">
                  <a16:creationId xmlns:a16="http://schemas.microsoft.com/office/drawing/2014/main" id="{31C07E64-401C-88D9-7B03-53FD55FD1E75}"/>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4" name="Group 10">
            <a:extLst>
              <a:ext uri="{FF2B5EF4-FFF2-40B4-BE49-F238E27FC236}">
                <a16:creationId xmlns:a16="http://schemas.microsoft.com/office/drawing/2014/main" id="{095B8CE8-51C2-61A9-DDBD-93DA86D17C38}"/>
              </a:ext>
            </a:extLst>
          </p:cNvPr>
          <p:cNvGrpSpPr/>
          <p:nvPr/>
        </p:nvGrpSpPr>
        <p:grpSpPr>
          <a:xfrm rot="1774373">
            <a:off x="2436137" y="14889"/>
            <a:ext cx="666014" cy="774998"/>
            <a:chOff x="0" y="0"/>
            <a:chExt cx="698500" cy="812800"/>
          </a:xfrm>
        </p:grpSpPr>
        <p:sp>
          <p:nvSpPr>
            <p:cNvPr id="25" name="Freeform 11">
              <a:extLst>
                <a:ext uri="{FF2B5EF4-FFF2-40B4-BE49-F238E27FC236}">
                  <a16:creationId xmlns:a16="http://schemas.microsoft.com/office/drawing/2014/main" id="{C0573AA3-837A-C713-5FA0-BFBB731319B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6" name="TextBox 12">
              <a:extLst>
                <a:ext uri="{FF2B5EF4-FFF2-40B4-BE49-F238E27FC236}">
                  <a16:creationId xmlns:a16="http://schemas.microsoft.com/office/drawing/2014/main" id="{F4D2A6B7-E3D0-A880-5105-76254D02CFE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7" name="Group 13">
            <a:extLst>
              <a:ext uri="{FF2B5EF4-FFF2-40B4-BE49-F238E27FC236}">
                <a16:creationId xmlns:a16="http://schemas.microsoft.com/office/drawing/2014/main" id="{A4FD07E4-471E-8675-E696-2AF03E996C27}"/>
              </a:ext>
            </a:extLst>
          </p:cNvPr>
          <p:cNvGrpSpPr/>
          <p:nvPr/>
        </p:nvGrpSpPr>
        <p:grpSpPr>
          <a:xfrm rot="1774373">
            <a:off x="2452652" y="660530"/>
            <a:ext cx="666014" cy="774998"/>
            <a:chOff x="0" y="0"/>
            <a:chExt cx="698500" cy="812800"/>
          </a:xfrm>
        </p:grpSpPr>
        <p:sp>
          <p:nvSpPr>
            <p:cNvPr id="28" name="Freeform 14">
              <a:extLst>
                <a:ext uri="{FF2B5EF4-FFF2-40B4-BE49-F238E27FC236}">
                  <a16:creationId xmlns:a16="http://schemas.microsoft.com/office/drawing/2014/main" id="{4969DBE3-6DF5-640F-59DE-3469C349AD24}"/>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9" name="TextBox 15">
              <a:extLst>
                <a:ext uri="{FF2B5EF4-FFF2-40B4-BE49-F238E27FC236}">
                  <a16:creationId xmlns:a16="http://schemas.microsoft.com/office/drawing/2014/main" id="{C9C23569-C3C4-385F-3D64-4C3F93AC3D9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0" name="Group 16">
            <a:extLst>
              <a:ext uri="{FF2B5EF4-FFF2-40B4-BE49-F238E27FC236}">
                <a16:creationId xmlns:a16="http://schemas.microsoft.com/office/drawing/2014/main" id="{75272523-3875-B4D5-95F8-20DCCDE2CCFB}"/>
              </a:ext>
            </a:extLst>
          </p:cNvPr>
          <p:cNvGrpSpPr/>
          <p:nvPr/>
        </p:nvGrpSpPr>
        <p:grpSpPr>
          <a:xfrm rot="1774373">
            <a:off x="1873401" y="331831"/>
            <a:ext cx="666014" cy="774998"/>
            <a:chOff x="0" y="0"/>
            <a:chExt cx="698500" cy="812800"/>
          </a:xfrm>
        </p:grpSpPr>
        <p:sp>
          <p:nvSpPr>
            <p:cNvPr id="31" name="Freeform 17">
              <a:extLst>
                <a:ext uri="{FF2B5EF4-FFF2-40B4-BE49-F238E27FC236}">
                  <a16:creationId xmlns:a16="http://schemas.microsoft.com/office/drawing/2014/main" id="{5BA5C112-C445-010A-BE2F-93A7C4AD35FF}"/>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2" name="TextBox 18">
              <a:extLst>
                <a:ext uri="{FF2B5EF4-FFF2-40B4-BE49-F238E27FC236}">
                  <a16:creationId xmlns:a16="http://schemas.microsoft.com/office/drawing/2014/main" id="{96959BD3-1A87-F89F-63B4-E17DA50534F8}"/>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3" name="TextBox 19">
            <a:extLst>
              <a:ext uri="{FF2B5EF4-FFF2-40B4-BE49-F238E27FC236}">
                <a16:creationId xmlns:a16="http://schemas.microsoft.com/office/drawing/2014/main" id="{562DA9CA-4991-EE94-5107-8BD057211E83}"/>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pic>
        <p:nvPicPr>
          <p:cNvPr id="35" name="Picture 34" descr="A screenshot of a computer&#10;&#10;Description automatically generated">
            <a:extLst>
              <a:ext uri="{FF2B5EF4-FFF2-40B4-BE49-F238E27FC236}">
                <a16:creationId xmlns:a16="http://schemas.microsoft.com/office/drawing/2014/main" id="{9115FF7D-4846-F672-2303-07C5BD270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1" y="4152900"/>
            <a:ext cx="8564170" cy="3362794"/>
          </a:xfrm>
          <a:prstGeom prst="rect">
            <a:avLst/>
          </a:prstGeom>
        </p:spPr>
      </p:pic>
      <p:pic>
        <p:nvPicPr>
          <p:cNvPr id="37" name="Picture 36" descr="A screenshot of a hotel service&#10;&#10;Description automatically generated">
            <a:extLst>
              <a:ext uri="{FF2B5EF4-FFF2-40B4-BE49-F238E27FC236}">
                <a16:creationId xmlns:a16="http://schemas.microsoft.com/office/drawing/2014/main" id="{DE493214-FA3E-9B34-DDD7-C0EB5EBDD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287" y="3924300"/>
            <a:ext cx="4833457" cy="31341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75602" y="3030640"/>
            <a:ext cx="7135769" cy="3413291"/>
          </a:xfrm>
          <a:custGeom>
            <a:avLst/>
            <a:gdLst/>
            <a:ahLst/>
            <a:cxnLst/>
            <a:rect l="l" t="t" r="r" b="b"/>
            <a:pathLst>
              <a:path w="7135769" h="3413291">
                <a:moveTo>
                  <a:pt x="0" y="0"/>
                </a:moveTo>
                <a:lnTo>
                  <a:pt x="7135768" y="0"/>
                </a:lnTo>
                <a:lnTo>
                  <a:pt x="7135768" y="3413290"/>
                </a:lnTo>
                <a:lnTo>
                  <a:pt x="0" y="3413290"/>
                </a:lnTo>
                <a:lnTo>
                  <a:pt x="0" y="0"/>
                </a:lnTo>
                <a:close/>
              </a:path>
            </a:pathLst>
          </a:custGeom>
          <a:blipFill>
            <a:blip r:embed="rId2"/>
            <a:stretch>
              <a:fillRect l="-7249" t="-5196" r="-8285" b="-2598"/>
            </a:stretch>
          </a:blipFill>
        </p:spPr>
        <p:txBody>
          <a:bodyPr/>
          <a:lstStyle/>
          <a:p>
            <a:endParaRPr lang="en-US"/>
          </a:p>
        </p:txBody>
      </p:sp>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16</a:t>
              </a:r>
            </a:p>
          </p:txBody>
        </p:sp>
      </p:grpSp>
      <p:sp>
        <p:nvSpPr>
          <p:cNvPr id="20" name="TextBox 7">
            <a:extLst>
              <a:ext uri="{FF2B5EF4-FFF2-40B4-BE49-F238E27FC236}">
                <a16:creationId xmlns:a16="http://schemas.microsoft.com/office/drawing/2014/main" id="{534CADBE-EA68-106D-0115-BA46367472E0}"/>
              </a:ext>
            </a:extLst>
          </p:cNvPr>
          <p:cNvSpPr txBox="1"/>
          <p:nvPr/>
        </p:nvSpPr>
        <p:spPr>
          <a:xfrm>
            <a:off x="1494077" y="1473197"/>
            <a:ext cx="7460742" cy="381579"/>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TRANG ĐĂNG NHẬP VÀ XÁC NHẬN TRẢ PHÒNG</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1" name="Group 7">
            <a:extLst>
              <a:ext uri="{FF2B5EF4-FFF2-40B4-BE49-F238E27FC236}">
                <a16:creationId xmlns:a16="http://schemas.microsoft.com/office/drawing/2014/main" id="{28C25979-343E-D0EC-2FAF-961623C80E40}"/>
              </a:ext>
            </a:extLst>
          </p:cNvPr>
          <p:cNvGrpSpPr/>
          <p:nvPr/>
        </p:nvGrpSpPr>
        <p:grpSpPr>
          <a:xfrm>
            <a:off x="1331494" y="456352"/>
            <a:ext cx="14473862" cy="596834"/>
            <a:chOff x="0" y="0"/>
            <a:chExt cx="3812046" cy="157191"/>
          </a:xfrm>
        </p:grpSpPr>
        <p:sp>
          <p:nvSpPr>
            <p:cNvPr id="22" name="Freeform 8">
              <a:extLst>
                <a:ext uri="{FF2B5EF4-FFF2-40B4-BE49-F238E27FC236}">
                  <a16:creationId xmlns:a16="http://schemas.microsoft.com/office/drawing/2014/main" id="{2DAF11EA-841F-886C-A430-657A92BB9A59}"/>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3" name="TextBox 9">
              <a:extLst>
                <a:ext uri="{FF2B5EF4-FFF2-40B4-BE49-F238E27FC236}">
                  <a16:creationId xmlns:a16="http://schemas.microsoft.com/office/drawing/2014/main" id="{437A80E9-1F99-6ABE-C723-BC7479A5EE51}"/>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4" name="Group 10">
            <a:extLst>
              <a:ext uri="{FF2B5EF4-FFF2-40B4-BE49-F238E27FC236}">
                <a16:creationId xmlns:a16="http://schemas.microsoft.com/office/drawing/2014/main" id="{57948B15-ED28-D0FC-94C3-51673B4404B7}"/>
              </a:ext>
            </a:extLst>
          </p:cNvPr>
          <p:cNvGrpSpPr/>
          <p:nvPr/>
        </p:nvGrpSpPr>
        <p:grpSpPr>
          <a:xfrm rot="1774373">
            <a:off x="2436137" y="14889"/>
            <a:ext cx="666014" cy="774998"/>
            <a:chOff x="0" y="0"/>
            <a:chExt cx="698500" cy="812800"/>
          </a:xfrm>
        </p:grpSpPr>
        <p:sp>
          <p:nvSpPr>
            <p:cNvPr id="25" name="Freeform 11">
              <a:extLst>
                <a:ext uri="{FF2B5EF4-FFF2-40B4-BE49-F238E27FC236}">
                  <a16:creationId xmlns:a16="http://schemas.microsoft.com/office/drawing/2014/main" id="{057B9677-2654-8D5D-852D-D2707EED928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6" name="TextBox 12">
              <a:extLst>
                <a:ext uri="{FF2B5EF4-FFF2-40B4-BE49-F238E27FC236}">
                  <a16:creationId xmlns:a16="http://schemas.microsoft.com/office/drawing/2014/main" id="{3FE1846C-EFFC-0A2E-1750-9AA499D5EAEF}"/>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7" name="Group 13">
            <a:extLst>
              <a:ext uri="{FF2B5EF4-FFF2-40B4-BE49-F238E27FC236}">
                <a16:creationId xmlns:a16="http://schemas.microsoft.com/office/drawing/2014/main" id="{5074C141-D5BC-7261-A0CA-FCB8CAC35A64}"/>
              </a:ext>
            </a:extLst>
          </p:cNvPr>
          <p:cNvGrpSpPr/>
          <p:nvPr/>
        </p:nvGrpSpPr>
        <p:grpSpPr>
          <a:xfrm rot="1774373">
            <a:off x="2452652" y="660530"/>
            <a:ext cx="666014" cy="774998"/>
            <a:chOff x="0" y="0"/>
            <a:chExt cx="698500" cy="812800"/>
          </a:xfrm>
        </p:grpSpPr>
        <p:sp>
          <p:nvSpPr>
            <p:cNvPr id="28" name="Freeform 14">
              <a:extLst>
                <a:ext uri="{FF2B5EF4-FFF2-40B4-BE49-F238E27FC236}">
                  <a16:creationId xmlns:a16="http://schemas.microsoft.com/office/drawing/2014/main" id="{9A525F75-301B-52E4-AFE1-DF8B7E0D874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9" name="TextBox 15">
              <a:extLst>
                <a:ext uri="{FF2B5EF4-FFF2-40B4-BE49-F238E27FC236}">
                  <a16:creationId xmlns:a16="http://schemas.microsoft.com/office/drawing/2014/main" id="{987698B4-54BF-818F-3A54-00E77607D2BA}"/>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0" name="Group 16">
            <a:extLst>
              <a:ext uri="{FF2B5EF4-FFF2-40B4-BE49-F238E27FC236}">
                <a16:creationId xmlns:a16="http://schemas.microsoft.com/office/drawing/2014/main" id="{D6D84115-6469-FECD-FDD6-55AC7D17450E}"/>
              </a:ext>
            </a:extLst>
          </p:cNvPr>
          <p:cNvGrpSpPr/>
          <p:nvPr/>
        </p:nvGrpSpPr>
        <p:grpSpPr>
          <a:xfrm rot="1774373">
            <a:off x="1873401" y="331831"/>
            <a:ext cx="666014" cy="774998"/>
            <a:chOff x="0" y="0"/>
            <a:chExt cx="698500" cy="812800"/>
          </a:xfrm>
        </p:grpSpPr>
        <p:sp>
          <p:nvSpPr>
            <p:cNvPr id="31" name="Freeform 17">
              <a:extLst>
                <a:ext uri="{FF2B5EF4-FFF2-40B4-BE49-F238E27FC236}">
                  <a16:creationId xmlns:a16="http://schemas.microsoft.com/office/drawing/2014/main" id="{35CDF0A2-A181-2070-F0A0-7E83425D73E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2" name="TextBox 18">
              <a:extLst>
                <a:ext uri="{FF2B5EF4-FFF2-40B4-BE49-F238E27FC236}">
                  <a16:creationId xmlns:a16="http://schemas.microsoft.com/office/drawing/2014/main" id="{CE82D2F4-5710-C827-D389-069BC505CAF5}"/>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3" name="TextBox 19">
            <a:extLst>
              <a:ext uri="{FF2B5EF4-FFF2-40B4-BE49-F238E27FC236}">
                <a16:creationId xmlns:a16="http://schemas.microsoft.com/office/drawing/2014/main" id="{5FD3A850-2469-3269-30C8-9A7DFA3B467B}"/>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pic>
        <p:nvPicPr>
          <p:cNvPr id="35" name="Picture 34" descr="A screenshot of a login screen&#10;&#10;Description automatically generated">
            <a:extLst>
              <a:ext uri="{FF2B5EF4-FFF2-40B4-BE49-F238E27FC236}">
                <a16:creationId xmlns:a16="http://schemas.microsoft.com/office/drawing/2014/main" id="{F3EB7B6D-574E-70F5-DE4B-8910CEDA8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695644"/>
            <a:ext cx="5284802" cy="4083284"/>
          </a:xfrm>
          <a:prstGeom prst="rect">
            <a:avLst/>
          </a:prstGeom>
        </p:spPr>
      </p:pic>
      <p:sp>
        <p:nvSpPr>
          <p:cNvPr id="36" name="Arrow: Right 35">
            <a:extLst>
              <a:ext uri="{FF2B5EF4-FFF2-40B4-BE49-F238E27FC236}">
                <a16:creationId xmlns:a16="http://schemas.microsoft.com/office/drawing/2014/main" id="{FD628EED-4E36-4B04-B8FD-8DCC8564697E}"/>
              </a:ext>
            </a:extLst>
          </p:cNvPr>
          <p:cNvSpPr/>
          <p:nvPr/>
        </p:nvSpPr>
        <p:spPr>
          <a:xfrm>
            <a:off x="7266002" y="4622986"/>
            <a:ext cx="6096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4015" y="2628900"/>
            <a:ext cx="11792726" cy="4068978"/>
          </a:xfrm>
          <a:custGeom>
            <a:avLst/>
            <a:gdLst/>
            <a:ahLst/>
            <a:cxnLst/>
            <a:rect l="l" t="t" r="r" b="b"/>
            <a:pathLst>
              <a:path w="11792726" h="4068978">
                <a:moveTo>
                  <a:pt x="0" y="0"/>
                </a:moveTo>
                <a:lnTo>
                  <a:pt x="11792726" y="0"/>
                </a:lnTo>
                <a:lnTo>
                  <a:pt x="11792726" y="4068978"/>
                </a:lnTo>
                <a:lnTo>
                  <a:pt x="0" y="4068978"/>
                </a:lnTo>
                <a:lnTo>
                  <a:pt x="0" y="0"/>
                </a:lnTo>
                <a:close/>
              </a:path>
            </a:pathLst>
          </a:custGeom>
          <a:blipFill>
            <a:blip r:embed="rId2"/>
            <a:stretch>
              <a:fillRect/>
            </a:stretch>
          </a:blipFill>
        </p:spPr>
        <p:txBody>
          <a:bodyPr/>
          <a:lstStyle/>
          <a:p>
            <a:endParaRPr lang="en-US"/>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17</a:t>
              </a:r>
            </a:p>
          </p:txBody>
        </p:sp>
      </p:grpSp>
      <p:sp>
        <p:nvSpPr>
          <p:cNvPr id="19" name="TextBox 7">
            <a:extLst>
              <a:ext uri="{FF2B5EF4-FFF2-40B4-BE49-F238E27FC236}">
                <a16:creationId xmlns:a16="http://schemas.microsoft.com/office/drawing/2014/main" id="{1A57B4C5-8485-2F0D-42EB-8828AFC8C8F7}"/>
              </a:ext>
            </a:extLst>
          </p:cNvPr>
          <p:cNvSpPr txBox="1"/>
          <p:nvPr/>
        </p:nvSpPr>
        <p:spPr>
          <a:xfrm>
            <a:off x="1494077" y="1473197"/>
            <a:ext cx="11917123" cy="387414"/>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b="1" i="0" dirty="0">
                <a:solidFill>
                  <a:srgbClr val="FF3131"/>
                </a:solidFill>
                <a:effectLst/>
                <a:latin typeface="Arimo Bold" panose="020B0604020202020204" charset="0"/>
                <a:ea typeface="Arimo Bold" panose="020B0604020202020204" charset="0"/>
                <a:cs typeface="Arimo Bold" panose="020B0604020202020204" charset="0"/>
              </a:rPr>
              <a:t>HÌNH ẢNH THÔNG TIN KHÁCH HÀNG ĐƯỢC LƯU VÀO CƠ SỞ DỮ LIỆU EXCEL</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9C76EF28-F512-4E95-0FB2-359114917430}"/>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0926D190-8757-5A6A-6997-D7A82560D236}"/>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C6F5B57F-C9F7-6932-87A9-B34B23F6ACD7}"/>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7895D414-08C3-C84D-B47C-194EB85C10C6}"/>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7B59C8C6-5C68-E247-61EB-6C8ABBB5463E}"/>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D168662D-A71A-D2AF-34B6-8B4FCD1C4B37}"/>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B6125914-3FB7-EDF7-E3E5-C354D4C0AA1C}"/>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85F3107E-0175-E0F3-0659-E9EBEA50DBCE}"/>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B98F1ABF-F5F8-A66F-348C-8AFF62C202E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E9A579DB-4EF2-9E2F-BCE5-061793A447EC}"/>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01DDEB2A-F986-668B-2384-49D88581FF92}"/>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4B802819-D0CB-7748-C158-8CC21DC488B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50F72BC5-B587-F826-29AA-FE02B579288C}"/>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3800" y="2280622"/>
            <a:ext cx="9372600" cy="7169821"/>
          </a:xfrm>
          <a:custGeom>
            <a:avLst/>
            <a:gdLst/>
            <a:ahLst/>
            <a:cxnLst/>
            <a:rect l="l" t="t" r="r" b="b"/>
            <a:pathLst>
              <a:path w="9862792" h="7520379">
                <a:moveTo>
                  <a:pt x="0" y="0"/>
                </a:moveTo>
                <a:lnTo>
                  <a:pt x="9862792" y="0"/>
                </a:lnTo>
                <a:lnTo>
                  <a:pt x="9862792" y="7520380"/>
                </a:lnTo>
                <a:lnTo>
                  <a:pt x="0" y="7520380"/>
                </a:lnTo>
                <a:lnTo>
                  <a:pt x="0" y="0"/>
                </a:lnTo>
                <a:close/>
              </a:path>
            </a:pathLst>
          </a:custGeom>
          <a:blipFill>
            <a:blip r:embed="rId2"/>
            <a:stretch>
              <a:fillRect/>
            </a:stretch>
          </a:blipFill>
        </p:spPr>
        <p:txBody>
          <a:bodyPr/>
          <a:lstStyle/>
          <a:p>
            <a:endParaRPr lang="en-US"/>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18</a:t>
              </a:r>
            </a:p>
          </p:txBody>
        </p:sp>
      </p:grpSp>
      <p:sp>
        <p:nvSpPr>
          <p:cNvPr id="19" name="TextBox 7">
            <a:extLst>
              <a:ext uri="{FF2B5EF4-FFF2-40B4-BE49-F238E27FC236}">
                <a16:creationId xmlns:a16="http://schemas.microsoft.com/office/drawing/2014/main" id="{550CA37F-F622-1CE0-8F2A-D603A7D6EB29}"/>
              </a:ext>
            </a:extLst>
          </p:cNvPr>
          <p:cNvSpPr txBox="1"/>
          <p:nvPr/>
        </p:nvSpPr>
        <p:spPr>
          <a:xfrm>
            <a:off x="1494077" y="1473197"/>
            <a:ext cx="8640523" cy="387414"/>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b="1" i="0" dirty="0">
                <a:solidFill>
                  <a:srgbClr val="FF3131"/>
                </a:solidFill>
                <a:effectLst/>
                <a:latin typeface="Arimo Bold" panose="020B0604020202020204" charset="0"/>
                <a:ea typeface="Arimo Bold" panose="020B0604020202020204" charset="0"/>
                <a:cs typeface="Arimo Bold" panose="020B0604020202020204" charset="0"/>
              </a:rPr>
              <a:t>KHỐI TƯƠNG TÁC VỚI KHÁCH HÀNG TẠI QUẦY LỄ TÂN</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9946BCD7-4B6E-1B4B-3689-2D52F101E591}"/>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71041817-8589-18C8-6584-1A6A4AAA9EB9}"/>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D712A35B-808B-0175-3000-D1A9745629B6}"/>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AF6457C3-26CB-E978-D7EA-3833AF0A61E7}"/>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7CB4C8B7-3CBE-73BB-1165-26626A4436F9}"/>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AA2A32B0-DE9B-740A-6EF7-8D4D721C7931}"/>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DC4EFB2F-92F7-E151-096F-113009B47749}"/>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A9CD4133-AEDC-FC78-A62E-1A981BC3C22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74E984FB-F07D-70C9-7D73-45A0F8D9507D}"/>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379797F5-D7BC-20A3-68F8-E5C72A6A87E9}"/>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C3057E06-A110-4202-CAEB-95612122F01D}"/>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3E22544A-7343-AEC9-90E3-B9B6D318082F}"/>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8F333D8C-AD15-3043-D3D1-3E5B97D9E66D}"/>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8429" y="2470512"/>
            <a:ext cx="8346683" cy="5880618"/>
          </a:xfrm>
          <a:custGeom>
            <a:avLst/>
            <a:gdLst/>
            <a:ahLst/>
            <a:cxnLst/>
            <a:rect l="l" t="t" r="r" b="b"/>
            <a:pathLst>
              <a:path w="8346683" h="5880618">
                <a:moveTo>
                  <a:pt x="0" y="0"/>
                </a:moveTo>
                <a:lnTo>
                  <a:pt x="8346683" y="0"/>
                </a:lnTo>
                <a:lnTo>
                  <a:pt x="8346683" y="5880618"/>
                </a:lnTo>
                <a:lnTo>
                  <a:pt x="0" y="58806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6833446" y="9450443"/>
            <a:ext cx="851708" cy="525439"/>
            <a:chOff x="0" y="0"/>
            <a:chExt cx="714667" cy="440896"/>
          </a:xfrm>
        </p:grpSpPr>
        <p:sp>
          <p:nvSpPr>
            <p:cNvPr id="4" name="Freeform 4"/>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5" name="TextBox 5"/>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1</a:t>
              </a:r>
            </a:p>
          </p:txBody>
        </p:sp>
      </p:grpSp>
      <p:grpSp>
        <p:nvGrpSpPr>
          <p:cNvPr id="6" name="Group 6"/>
          <p:cNvGrpSpPr/>
          <p:nvPr/>
        </p:nvGrpSpPr>
        <p:grpSpPr>
          <a:xfrm>
            <a:off x="1331494" y="456352"/>
            <a:ext cx="14473862" cy="596834"/>
            <a:chOff x="0" y="0"/>
            <a:chExt cx="3812046" cy="157191"/>
          </a:xfrm>
        </p:grpSpPr>
        <p:sp>
          <p:nvSpPr>
            <p:cNvPr id="7" name="Freeform 7"/>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8" name="TextBox 8"/>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9" name="Group 9"/>
          <p:cNvGrpSpPr/>
          <p:nvPr/>
        </p:nvGrpSpPr>
        <p:grpSpPr>
          <a:xfrm rot="1774373">
            <a:off x="2436137" y="14889"/>
            <a:ext cx="666014" cy="774998"/>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11" name="TextBox 11"/>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2" name="Group 12"/>
          <p:cNvGrpSpPr/>
          <p:nvPr/>
        </p:nvGrpSpPr>
        <p:grpSpPr>
          <a:xfrm rot="1774373">
            <a:off x="2452652" y="660530"/>
            <a:ext cx="666014" cy="774998"/>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4" name="TextBox 14"/>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5" name="Group 15"/>
          <p:cNvGrpSpPr/>
          <p:nvPr/>
        </p:nvGrpSpPr>
        <p:grpSpPr>
          <a:xfrm rot="1774373">
            <a:off x="1873401" y="331831"/>
            <a:ext cx="666014" cy="774998"/>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17" name="TextBox 17"/>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18" name="TextBox 18"/>
          <p:cNvSpPr txBox="1"/>
          <p:nvPr/>
        </p:nvSpPr>
        <p:spPr>
          <a:xfrm>
            <a:off x="3429000" y="506166"/>
            <a:ext cx="1851273"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NỘI DUNG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0078" y="2400300"/>
            <a:ext cx="11956153" cy="6725336"/>
          </a:xfrm>
          <a:custGeom>
            <a:avLst/>
            <a:gdLst/>
            <a:ahLst/>
            <a:cxnLst/>
            <a:rect l="l" t="t" r="r" b="b"/>
            <a:pathLst>
              <a:path w="11956153" h="6725336">
                <a:moveTo>
                  <a:pt x="0" y="0"/>
                </a:moveTo>
                <a:lnTo>
                  <a:pt x="11956152" y="0"/>
                </a:lnTo>
                <a:lnTo>
                  <a:pt x="11956152" y="6725336"/>
                </a:lnTo>
                <a:lnTo>
                  <a:pt x="0" y="6725336"/>
                </a:lnTo>
                <a:lnTo>
                  <a:pt x="0" y="0"/>
                </a:lnTo>
                <a:close/>
              </a:path>
            </a:pathLst>
          </a:custGeom>
          <a:blipFill>
            <a:blip r:embed="rId2"/>
            <a:stretch>
              <a:fillRect/>
            </a:stretch>
          </a:blipFill>
        </p:spPr>
        <p:txBody>
          <a:bodyPr/>
          <a:lstStyle/>
          <a:p>
            <a:endParaRPr lang="en-US" dirty="0"/>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19</a:t>
              </a:r>
            </a:p>
          </p:txBody>
        </p:sp>
      </p:grpSp>
      <p:sp>
        <p:nvSpPr>
          <p:cNvPr id="19" name="TextBox 7">
            <a:extLst>
              <a:ext uri="{FF2B5EF4-FFF2-40B4-BE49-F238E27FC236}">
                <a16:creationId xmlns:a16="http://schemas.microsoft.com/office/drawing/2014/main" id="{8BB8C146-9666-BC64-2D5D-60BA6ABAC58E}"/>
              </a:ext>
            </a:extLst>
          </p:cNvPr>
          <p:cNvSpPr txBox="1"/>
          <p:nvPr/>
        </p:nvSpPr>
        <p:spPr>
          <a:xfrm>
            <a:off x="1494077" y="1473197"/>
            <a:ext cx="6659323" cy="387414"/>
          </a:xfrm>
          <a:prstGeom prst="rect">
            <a:avLst/>
          </a:prstGeom>
        </p:spPr>
        <p:txBody>
          <a:bodyPr wrap="square"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i="0" dirty="0">
                <a:solidFill>
                  <a:srgbClr val="FF3131"/>
                </a:solidFill>
                <a:effectLst/>
                <a:latin typeface="Arimo Bold" panose="020B0604020202020204" charset="0"/>
                <a:ea typeface="Arimo Bold" panose="020B0604020202020204" charset="0"/>
                <a:cs typeface="Arimo Bold" panose="020B0604020202020204" charset="0"/>
              </a:rPr>
              <a:t>MÔ HÌNH MÔ PHỎNG PHÒNG LƯU TRÚ</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CBF7371D-A65A-741D-BF1C-DADAB78890A1}"/>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2C859E81-47EC-48A2-ACF9-E8FD19948D3B}"/>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E1FB151F-5318-DA56-AE19-1AC3B490D127}"/>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A0D73C33-C453-595B-5734-7C48DE9869BE}"/>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93FD624E-FE3E-BB86-C556-BB665729756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88A59994-A23B-7475-1D56-9EB527A44ECD}"/>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0F13F1C3-0394-4A09-1E56-5BAE21150103}"/>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E47805D1-BC07-900C-CE6D-17432E637436}"/>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5A8F8B8E-D4CB-F798-4043-787B8BD840E1}"/>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6E1EF6B5-BCE1-B095-04E0-5C074F9BA3BC}"/>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24F192E3-7A99-968D-03FD-F8FFEA201C1C}"/>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D3BC8840-E832-6F4D-BFFC-96C2C485AC0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6798DC0D-02AC-07EC-4228-F46FC5FDAB92}"/>
              </a:ext>
            </a:extLst>
          </p:cNvPr>
          <p:cNvSpPr txBox="1"/>
          <p:nvPr/>
        </p:nvSpPr>
        <p:spPr>
          <a:xfrm>
            <a:off x="3497990" y="519695"/>
            <a:ext cx="2224683" cy="497206"/>
          </a:xfrm>
          <a:prstGeom prst="rect">
            <a:avLst/>
          </a:prstGeom>
        </p:spPr>
        <p:txBody>
          <a:bodyPr lIns="0" tIns="0" rIns="0" bIns="0" rtlCol="0" anchor="t">
            <a:spAutoFit/>
          </a:bodyPr>
          <a:lstStyle/>
          <a:p>
            <a:pPr algn="l">
              <a:lnSpc>
                <a:spcPts val="4049"/>
              </a:lnSpc>
              <a:spcBef>
                <a:spcPct val="0"/>
              </a:spcBef>
            </a:pPr>
            <a:r>
              <a:rPr lang="en-US" sz="2699" spc="134" dirty="0">
                <a:solidFill>
                  <a:srgbClr val="FAC811"/>
                </a:solidFill>
                <a:latin typeface="Arimo Bold"/>
              </a:rPr>
              <a:t>III. KẾT QUẢ</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1200" y="2628900"/>
            <a:ext cx="12992100" cy="3046988"/>
          </a:xfrm>
          <a:prstGeom prst="rect">
            <a:avLst/>
          </a:prstGeom>
        </p:spPr>
        <p:txBody>
          <a:bodyPr wrap="square" lIns="0" tIns="0" rIns="0" bIns="0" rtlCol="0" anchor="t">
            <a:spAutoFit/>
          </a:bodyPr>
          <a:lstStyle/>
          <a:p>
            <a:r>
              <a:rPr lang="vi-VN" sz="2200" b="0" i="0" dirty="0">
                <a:solidFill>
                  <a:srgbClr val="000000"/>
                </a:solidFill>
                <a:effectLst/>
                <a:latin typeface="Arimo" panose="020B0604020202020204" charset="0"/>
                <a:ea typeface="Arimo" panose="020B0604020202020204" charset="0"/>
                <a:cs typeface="Arimo" panose="020B0604020202020204" charset="0"/>
              </a:rPr>
              <a:t>Hệ thống quản lý khách sạn này cung cấp một giải pháp tự động hóa toàn diện cho các quy trình đặt phòng, nhận phòng, và trả phòng, tăng cường trải nghiệm của khách hàng và tối ưu hoá hiệu suất hoạt động.</a:t>
            </a:r>
            <a:endParaRPr lang="vi-VN" sz="2200" dirty="0">
              <a:solidFill>
                <a:srgbClr val="000000"/>
              </a:solidFill>
              <a:effectLst/>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Hệ thống bao gồm:</a:t>
            </a:r>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Trang đặt phòng trực tuyến, dễ sử dụng và tiện lợi cho khách hàng.</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Khối tương tác nhanh và chính xác với khách hàng tại quầy lễ tân.</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Trang trả phòng trực tuyến với tính ổn định và độ bảo mật cao.</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Khối mô phỏng phòng khách sạn chính xác và ổn định. </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Trang xác thực hoạt động của hệ thống với giao diện dễ sử dụng và tính bảo mật cao.</a:t>
            </a:r>
            <a:endParaRPr lang="vi-VN" sz="2200" dirty="0">
              <a:latin typeface="Arimo" panose="020B0604020202020204" charset="0"/>
              <a:ea typeface="Arimo" panose="020B0604020202020204" charset="0"/>
              <a:cs typeface="Arimo" panose="020B0604020202020204" charset="0"/>
            </a:endParaRPr>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20</a:t>
              </a:r>
            </a:p>
          </p:txBody>
        </p:sp>
      </p:grpSp>
      <p:sp>
        <p:nvSpPr>
          <p:cNvPr id="19" name="TextBox 7">
            <a:extLst>
              <a:ext uri="{FF2B5EF4-FFF2-40B4-BE49-F238E27FC236}">
                <a16:creationId xmlns:a16="http://schemas.microsoft.com/office/drawing/2014/main" id="{5CEA7026-2394-F58B-1D6B-B934C2078D67}"/>
              </a:ext>
            </a:extLst>
          </p:cNvPr>
          <p:cNvSpPr txBox="1"/>
          <p:nvPr/>
        </p:nvSpPr>
        <p:spPr>
          <a:xfrm>
            <a:off x="1494077" y="1473197"/>
            <a:ext cx="5321945" cy="396262"/>
          </a:xfrm>
          <a:prstGeom prst="rect">
            <a:avLst/>
          </a:prstGeom>
        </p:spPr>
        <p:txBody>
          <a:bodyPr lIns="0" tIns="0" rIns="0" bIns="0" rtlCol="0" anchor="t">
            <a:spAutoFit/>
          </a:bodyPr>
          <a:lstStyle/>
          <a:p>
            <a:pPr marL="342900" indent="-342900" algn="l">
              <a:lnSpc>
                <a:spcPts val="3299"/>
              </a:lnSpc>
              <a:spcBef>
                <a:spcPct val="0"/>
              </a:spcBef>
              <a:buFont typeface="Wingdings" panose="05000000000000000000" pitchFamily="2" charset="2"/>
              <a:buChar char="v"/>
            </a:pPr>
            <a:r>
              <a:rPr lang="en-US" sz="2200" b="1" i="0" dirty="0">
                <a:solidFill>
                  <a:srgbClr val="FF3131"/>
                </a:solidFill>
                <a:effectLst/>
                <a:latin typeface="Arimo Bold" panose="020B0604020202020204" charset="0"/>
                <a:ea typeface="Arimo Bold" panose="020B0604020202020204" charset="0"/>
                <a:cs typeface="Arimo Bold" panose="020B0604020202020204" charset="0"/>
              </a:rPr>
              <a:t>KẾT LUẬN</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8F4A0966-C827-56F2-ED94-E56FB895DFDB}"/>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1F67311E-F3E2-4ABF-F258-296DD74EA98A}"/>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14008F34-7F33-1F7D-59AB-F9839D419BA8}"/>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A0512C2B-E5E7-57B1-258D-DC8963F7D49C}"/>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C7DDE96C-9553-68A5-18DE-738F564659D9}"/>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5579A845-5AC6-9E4F-48C3-3C63CDEF191F}"/>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5FB4B42C-5375-BEA8-032E-827432CA56B9}"/>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ABA4EB88-0F57-DB93-A804-9CB7948A875A}"/>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D9658C21-980D-07DB-06FC-0098A6BF6AA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BDE26142-DC44-65DC-79E9-1379D804D6E6}"/>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9202030B-9821-DE62-3B7A-8D4C877E2813}"/>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0F2EAF24-20DC-1933-7C7B-C912034E9962}"/>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9B9075D8-1AE1-5B7A-DEBD-2608F145B002}"/>
              </a:ext>
            </a:extLst>
          </p:cNvPr>
          <p:cNvSpPr txBox="1"/>
          <p:nvPr/>
        </p:nvSpPr>
        <p:spPr>
          <a:xfrm>
            <a:off x="3497990" y="549584"/>
            <a:ext cx="7246210" cy="410369"/>
          </a:xfrm>
          <a:prstGeom prst="rect">
            <a:avLst/>
          </a:prstGeom>
        </p:spPr>
        <p:txBody>
          <a:bodyPr wrap="square" lIns="0" tIns="0" rIns="0" bIns="0" rtlCol="0" anchor="t">
            <a:spAutoFit/>
          </a:bodyPr>
          <a:lstStyle/>
          <a:p>
            <a:pPr algn="just">
              <a:lnSpc>
                <a:spcPts val="3150"/>
              </a:lnSpc>
            </a:pPr>
            <a:r>
              <a:rPr lang="en-US" sz="2700" spc="105" dirty="0">
                <a:solidFill>
                  <a:srgbClr val="FAC811"/>
                </a:solidFill>
                <a:latin typeface="Arimo Bold"/>
              </a:rPr>
              <a:t>IV. KẾT LUẬN – HƯỚNG PHÁT TRIỂN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1875" y="2628900"/>
            <a:ext cx="13373100" cy="3046988"/>
          </a:xfrm>
          <a:prstGeom prst="rect">
            <a:avLst/>
          </a:prstGeom>
        </p:spPr>
        <p:txBody>
          <a:bodyPr wrap="square" lIns="0" tIns="0" rIns="0" bIns="0" rtlCol="0" anchor="t">
            <a:spAutoFit/>
          </a:bodyPr>
          <a:lstStyle/>
          <a:p>
            <a:r>
              <a:rPr lang="vi-VN" sz="2200" b="0" i="0" dirty="0">
                <a:solidFill>
                  <a:srgbClr val="000000"/>
                </a:solidFill>
                <a:effectLst/>
                <a:latin typeface="Arimo" panose="020B0604020202020204" charset="0"/>
                <a:ea typeface="Arimo" panose="020B0604020202020204" charset="0"/>
                <a:cs typeface="Arimo" panose="020B0604020202020204" charset="0"/>
              </a:rPr>
              <a:t>Dựa vào những hạn chế của đề tài như: hoạt động ở miền local chỉ sử dụng thông qua mạng LAN, Web Server chưa có tính thẩm mỹ cao và chưa có sự chuyên nghiệp; chưa sử dụng cơ sở dữ liệu chuyên sâu như MySQL, PostgreSQL, MongoDB. Tôi sẽ đề xuất các hướng phát triển trong tương lai như:</a:t>
            </a:r>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Phát triển Web Server có khả năng mở rộng.</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Chỉnh sửa các trang web cho đẹp mắt và chuyên nghiệp hơn.</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Phát triển thêm các dịch vụ tiện ích như: đặt đồ ăn, thuê xe, gia hạn thời gian lưu trú,...</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Sử dụng hệ cơ sở dữ liệu chuyên về lưu trữ, xử lý dữ liệu và trích xuất dữ liệu.</a:t>
            </a:r>
            <a:endParaRPr lang="vi-VN" sz="2200" dirty="0">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0" i="0" dirty="0">
                <a:solidFill>
                  <a:srgbClr val="000000"/>
                </a:solidFill>
                <a:effectLst/>
                <a:latin typeface="Arimo" panose="020B0604020202020204" charset="0"/>
                <a:ea typeface="Arimo" panose="020B0604020202020204" charset="0"/>
                <a:cs typeface="Arimo" panose="020B0604020202020204" charset="0"/>
              </a:rPr>
              <a:t>Tăng cường bảo mật bằng cách phát triển một chương trình xử lý ảnh nhận diện khuôn mặt của khách hàng.</a:t>
            </a:r>
            <a:endParaRPr lang="vi-VN" sz="2200" dirty="0">
              <a:latin typeface="Arimo" panose="020B0604020202020204" charset="0"/>
              <a:ea typeface="Arimo" panose="020B0604020202020204" charset="0"/>
              <a:cs typeface="Arimo" panose="020B0604020202020204" charset="0"/>
            </a:endParaRPr>
          </a:p>
        </p:txBody>
      </p:sp>
      <p:grpSp>
        <p:nvGrpSpPr>
          <p:cNvPr id="16" name="Group 16"/>
          <p:cNvGrpSpPr/>
          <p:nvPr/>
        </p:nvGrpSpPr>
        <p:grpSpPr>
          <a:xfrm>
            <a:off x="16833446" y="9450443"/>
            <a:ext cx="851708" cy="525439"/>
            <a:chOff x="0" y="0"/>
            <a:chExt cx="714667" cy="440896"/>
          </a:xfrm>
        </p:grpSpPr>
        <p:sp>
          <p:nvSpPr>
            <p:cNvPr id="17" name="Freeform 17"/>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8" name="TextBox 18"/>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dirty="0">
                  <a:solidFill>
                    <a:srgbClr val="000000"/>
                  </a:solidFill>
                  <a:latin typeface="Arimo Bold"/>
                </a:rPr>
                <a:t>21</a:t>
              </a:r>
            </a:p>
          </p:txBody>
        </p:sp>
      </p:grpSp>
      <p:sp>
        <p:nvSpPr>
          <p:cNvPr id="19" name="TextBox 7">
            <a:extLst>
              <a:ext uri="{FF2B5EF4-FFF2-40B4-BE49-F238E27FC236}">
                <a16:creationId xmlns:a16="http://schemas.microsoft.com/office/drawing/2014/main" id="{9A66E0F1-5097-52C2-22AD-97E72C05AB9C}"/>
              </a:ext>
            </a:extLst>
          </p:cNvPr>
          <p:cNvSpPr txBox="1"/>
          <p:nvPr/>
        </p:nvSpPr>
        <p:spPr>
          <a:xfrm>
            <a:off x="1494077" y="1473197"/>
            <a:ext cx="5321945" cy="387414"/>
          </a:xfrm>
          <a:prstGeom prst="rect">
            <a:avLst/>
          </a:prstGeom>
        </p:spPr>
        <p:txBody>
          <a:bodyPr lIns="0" tIns="0" rIns="0" bIns="0" rtlCol="0" anchor="t">
            <a:spAutoFit/>
          </a:bodyPr>
          <a:lstStyle/>
          <a:p>
            <a:pPr marL="342900" indent="-342900" algn="l">
              <a:lnSpc>
                <a:spcPts val="3299"/>
              </a:lnSpc>
              <a:spcBef>
                <a:spcPct val="0"/>
              </a:spcBef>
              <a:buFont typeface="Wingdings" panose="05000000000000000000" pitchFamily="2" charset="2"/>
              <a:buChar char="v"/>
            </a:pPr>
            <a:r>
              <a:rPr lang="vi-VN" sz="2200" b="1" i="0" dirty="0">
                <a:solidFill>
                  <a:srgbClr val="FF3131"/>
                </a:solidFill>
                <a:effectLst/>
                <a:latin typeface="Arimo Bold" panose="020B0604020202020204" charset="0"/>
                <a:ea typeface="Arimo Bold" panose="020B0604020202020204" charset="0"/>
                <a:cs typeface="Arimo Bold" panose="020B0604020202020204" charset="0"/>
              </a:rPr>
              <a:t>HƯỚNG PHÁT TRIỂN</a:t>
            </a:r>
            <a:endParaRPr lang="en-US" sz="2200" spc="109" dirty="0">
              <a:solidFill>
                <a:srgbClr val="FF3131"/>
              </a:solidFill>
              <a:latin typeface="Arimo Bold" panose="020B0604020202020204" charset="0"/>
              <a:ea typeface="Arimo Bold" panose="020B0604020202020204" charset="0"/>
              <a:cs typeface="Arimo Bold" panose="020B0604020202020204" charset="0"/>
            </a:endParaRPr>
          </a:p>
        </p:txBody>
      </p:sp>
      <p:grpSp>
        <p:nvGrpSpPr>
          <p:cNvPr id="20" name="Group 7">
            <a:extLst>
              <a:ext uri="{FF2B5EF4-FFF2-40B4-BE49-F238E27FC236}">
                <a16:creationId xmlns:a16="http://schemas.microsoft.com/office/drawing/2014/main" id="{6DAE6E76-31F3-0D65-876E-05F09A3B84AB}"/>
              </a:ext>
            </a:extLst>
          </p:cNvPr>
          <p:cNvGrpSpPr/>
          <p:nvPr/>
        </p:nvGrpSpPr>
        <p:grpSpPr>
          <a:xfrm>
            <a:off x="1331494" y="456352"/>
            <a:ext cx="14473862" cy="596834"/>
            <a:chOff x="0" y="0"/>
            <a:chExt cx="3812046" cy="157191"/>
          </a:xfrm>
        </p:grpSpPr>
        <p:sp>
          <p:nvSpPr>
            <p:cNvPr id="21" name="Freeform 8">
              <a:extLst>
                <a:ext uri="{FF2B5EF4-FFF2-40B4-BE49-F238E27FC236}">
                  <a16:creationId xmlns:a16="http://schemas.microsoft.com/office/drawing/2014/main" id="{A9D13CEB-68B1-42C3-5C46-52CB4D6A104A}"/>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2" name="TextBox 9">
              <a:extLst>
                <a:ext uri="{FF2B5EF4-FFF2-40B4-BE49-F238E27FC236}">
                  <a16:creationId xmlns:a16="http://schemas.microsoft.com/office/drawing/2014/main" id="{5DC457D2-9FF0-365D-ED14-F3A1F0975422}"/>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6AD9A67F-98D6-20B5-48CD-AFC1B17B3C45}"/>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E8FCE705-F113-857B-EA2E-5AF64A193A94}"/>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D5D4CEE7-EAD1-806D-F568-6086A660B428}"/>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E7653291-255C-D125-7B92-8AF6174A64AB}"/>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40FE8B1C-8B0A-6C64-CC6F-C0B9A8EDD343}"/>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04DF0A51-A98A-4BEB-6B06-0DABBDB67DA7}"/>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49FE20A5-489E-97FF-4BE0-D8CE5C8773C8}"/>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225D34FE-4D4B-A582-11F7-C171FAE24733}"/>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1EF00959-FC77-0235-4981-1AE9C3136482}"/>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99E8FB94-5358-0DD5-80D4-B63153BEC46B}"/>
              </a:ext>
            </a:extLst>
          </p:cNvPr>
          <p:cNvSpPr txBox="1"/>
          <p:nvPr/>
        </p:nvSpPr>
        <p:spPr>
          <a:xfrm>
            <a:off x="3497990" y="549584"/>
            <a:ext cx="7246210" cy="410369"/>
          </a:xfrm>
          <a:prstGeom prst="rect">
            <a:avLst/>
          </a:prstGeom>
        </p:spPr>
        <p:txBody>
          <a:bodyPr wrap="square" lIns="0" tIns="0" rIns="0" bIns="0" rtlCol="0" anchor="t">
            <a:spAutoFit/>
          </a:bodyPr>
          <a:lstStyle/>
          <a:p>
            <a:pPr algn="just">
              <a:lnSpc>
                <a:spcPts val="3150"/>
              </a:lnSpc>
            </a:pPr>
            <a:r>
              <a:rPr lang="en-US" sz="2700" spc="105" dirty="0">
                <a:solidFill>
                  <a:srgbClr val="FAC811"/>
                </a:solidFill>
                <a:latin typeface="Arimo Bold"/>
              </a:rPr>
              <a:t>IV. KẾT LUẬN – HƯỚNG PHÁT TRIỂN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4" name="Group 103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1934535" y="2835702"/>
            <a:ext cx="8790076" cy="3118715"/>
            <a:chOff x="6081624" y="1998368"/>
            <a:chExt cx="5613457" cy="782175"/>
          </a:xfrm>
          <a:solidFill>
            <a:schemeClr val="accent4"/>
          </a:solidFill>
        </p:grpSpPr>
        <p:sp>
          <p:nvSpPr>
            <p:cNvPr id="1035" name="Rectangle 103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292" y="699516"/>
            <a:ext cx="16667593" cy="88767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ách tải và sử dụng hình nền cảm ơn đã lắng nghe tuyệt đẹp cho màn hình của  bạn">
            <a:extLst>
              <a:ext uri="{FF2B5EF4-FFF2-40B4-BE49-F238E27FC236}">
                <a16:creationId xmlns:a16="http://schemas.microsoft.com/office/drawing/2014/main" id="{5893F548-B6D5-4E16-CE05-20B5B9F2DC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9006"/>
          <a:stretch/>
        </p:blipFill>
        <p:spPr bwMode="auto">
          <a:xfrm>
            <a:off x="1257300" y="1057147"/>
            <a:ext cx="15942564" cy="8160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D40721-AB89-4B88-57C0-1CB4473E990B}"/>
              </a:ext>
            </a:extLst>
          </p:cNvPr>
          <p:cNvSpPr txBox="1"/>
          <p:nvPr/>
        </p:nvSpPr>
        <p:spPr>
          <a:xfrm>
            <a:off x="4572000" y="4960444"/>
            <a:ext cx="9144000" cy="369332"/>
          </a:xfrm>
          <a:prstGeom prst="rect">
            <a:avLst/>
          </a:prstGeom>
          <a:noFill/>
        </p:spPr>
        <p:txBody>
          <a:bodyPr wrap="square">
            <a:spAutoFit/>
          </a:bodyPr>
          <a:lstStyle/>
          <a:p>
            <a:endParaRPr lang="en-US" dirty="0"/>
          </a:p>
        </p:txBody>
      </p:sp>
      <p:sp>
        <p:nvSpPr>
          <p:cNvPr id="4" name="Rectangle 1">
            <a:extLst>
              <a:ext uri="{FF2B5EF4-FFF2-40B4-BE49-F238E27FC236}">
                <a16:creationId xmlns:a16="http://schemas.microsoft.com/office/drawing/2014/main" id="{EC980B08-E29B-00EE-E742-321C558C258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2487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1494" y="456352"/>
            <a:ext cx="14473862" cy="596834"/>
            <a:chOff x="0" y="0"/>
            <a:chExt cx="3812046" cy="157191"/>
          </a:xfrm>
        </p:grpSpPr>
        <p:sp>
          <p:nvSpPr>
            <p:cNvPr id="3" name="Freeform 3"/>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4" name="TextBox 4"/>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5" name="Group 5"/>
          <p:cNvGrpSpPr/>
          <p:nvPr/>
        </p:nvGrpSpPr>
        <p:grpSpPr>
          <a:xfrm rot="1774373">
            <a:off x="2436137" y="14889"/>
            <a:ext cx="666014" cy="774998"/>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7" name="TextBox 7"/>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8" name="Group 8"/>
          <p:cNvGrpSpPr/>
          <p:nvPr/>
        </p:nvGrpSpPr>
        <p:grpSpPr>
          <a:xfrm rot="1774373">
            <a:off x="2452652" y="660530"/>
            <a:ext cx="666014" cy="774998"/>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0" name="TextBox 10"/>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1" name="Group 11"/>
          <p:cNvGrpSpPr/>
          <p:nvPr/>
        </p:nvGrpSpPr>
        <p:grpSpPr>
          <a:xfrm rot="1774373">
            <a:off x="1873401" y="331831"/>
            <a:ext cx="666014" cy="774998"/>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13" name="TextBox 13"/>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14" name="TextBox 14"/>
          <p:cNvSpPr txBox="1"/>
          <p:nvPr/>
        </p:nvSpPr>
        <p:spPr>
          <a:xfrm>
            <a:off x="3434838" y="506166"/>
            <a:ext cx="2381845"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 GIỚI THIỆU</a:t>
            </a:r>
          </a:p>
        </p:txBody>
      </p:sp>
      <p:sp>
        <p:nvSpPr>
          <p:cNvPr id="15" name="TextBox 15"/>
          <p:cNvSpPr txBox="1"/>
          <p:nvPr/>
        </p:nvSpPr>
        <p:spPr>
          <a:xfrm>
            <a:off x="1494077" y="1473197"/>
            <a:ext cx="3337173" cy="401955"/>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1. LÝ DO CHỌN ĐỀ TÀI</a:t>
            </a:r>
          </a:p>
        </p:txBody>
      </p:sp>
      <p:sp>
        <p:nvSpPr>
          <p:cNvPr id="16" name="TextBox 16"/>
          <p:cNvSpPr txBox="1"/>
          <p:nvPr/>
        </p:nvSpPr>
        <p:spPr>
          <a:xfrm>
            <a:off x="1331494" y="2446972"/>
            <a:ext cx="14137106" cy="5459893"/>
          </a:xfrm>
          <a:prstGeom prst="rect">
            <a:avLst/>
          </a:prstGeom>
        </p:spPr>
        <p:txBody>
          <a:bodyPr wrap="square" lIns="0" tIns="0" rIns="0" bIns="0" rtlCol="0" anchor="t">
            <a:spAutoFit/>
          </a:bodyPr>
          <a:lstStyle/>
          <a:p>
            <a:pPr marL="474979" lvl="1" indent="-237490" algn="l">
              <a:lnSpc>
                <a:spcPts val="3299"/>
              </a:lnSpc>
              <a:buFont typeface="Arial"/>
              <a:buChar char="•"/>
            </a:pPr>
            <a:r>
              <a:rPr lang="en-US" sz="2199" spc="109" dirty="0">
                <a:solidFill>
                  <a:srgbClr val="000000"/>
                </a:solidFill>
                <a:latin typeface="Arimo Bold"/>
              </a:rPr>
              <a:t>Nhu </a:t>
            </a:r>
            <a:r>
              <a:rPr lang="en-US" sz="2199" spc="109" dirty="0" err="1">
                <a:solidFill>
                  <a:srgbClr val="000000"/>
                </a:solidFill>
                <a:latin typeface="Arimo Bold"/>
              </a:rPr>
              <a:t>cầu</a:t>
            </a:r>
            <a:r>
              <a:rPr lang="en-US" sz="2199" spc="109" dirty="0">
                <a:solidFill>
                  <a:srgbClr val="000000"/>
                </a:solidFill>
                <a:latin typeface="Arimo Bold"/>
              </a:rPr>
              <a:t> </a:t>
            </a:r>
            <a:r>
              <a:rPr lang="en-US" sz="2199" spc="109" dirty="0" err="1">
                <a:solidFill>
                  <a:srgbClr val="000000"/>
                </a:solidFill>
                <a:latin typeface="Arimo Bold"/>
              </a:rPr>
              <a:t>tự</a:t>
            </a:r>
            <a:r>
              <a:rPr lang="en-US" sz="2199" spc="109" dirty="0">
                <a:solidFill>
                  <a:srgbClr val="000000"/>
                </a:solidFill>
                <a:latin typeface="Arimo Bold"/>
              </a:rPr>
              <a:t> </a:t>
            </a:r>
            <a:r>
              <a:rPr lang="en-US" sz="2199" spc="109" dirty="0" err="1">
                <a:solidFill>
                  <a:srgbClr val="000000"/>
                </a:solidFill>
                <a:latin typeface="Arimo Bold"/>
              </a:rPr>
              <a:t>động</a:t>
            </a:r>
            <a:r>
              <a:rPr lang="en-US" sz="2199" spc="109" dirty="0">
                <a:solidFill>
                  <a:srgbClr val="000000"/>
                </a:solidFill>
                <a:latin typeface="Arimo Bold"/>
              </a:rPr>
              <a:t> </a:t>
            </a:r>
            <a:r>
              <a:rPr lang="en-US" sz="2199" spc="109" dirty="0" err="1">
                <a:solidFill>
                  <a:srgbClr val="000000"/>
                </a:solidFill>
                <a:latin typeface="Arimo Bold"/>
              </a:rPr>
              <a:t>hóa</a:t>
            </a:r>
            <a:r>
              <a:rPr lang="en-US" sz="2199" spc="109" dirty="0">
                <a:solidFill>
                  <a:srgbClr val="000000"/>
                </a:solidFill>
                <a:latin typeface="Arimo Bold"/>
              </a:rPr>
              <a:t>: </a:t>
            </a:r>
            <a:r>
              <a:rPr lang="en-US" sz="2199" spc="109" dirty="0">
                <a:solidFill>
                  <a:srgbClr val="000000"/>
                </a:solidFill>
                <a:latin typeface="Arimo"/>
              </a:rPr>
              <a:t>Trong </a:t>
            </a:r>
            <a:r>
              <a:rPr lang="en-US" sz="2199" spc="109" dirty="0" err="1">
                <a:solidFill>
                  <a:srgbClr val="000000"/>
                </a:solidFill>
                <a:latin typeface="Arimo"/>
              </a:rPr>
              <a:t>thời</a:t>
            </a:r>
            <a:r>
              <a:rPr lang="en-US" sz="2199" spc="109" dirty="0">
                <a:solidFill>
                  <a:srgbClr val="000000"/>
                </a:solidFill>
                <a:latin typeface="Arimo"/>
              </a:rPr>
              <a:t> </a:t>
            </a:r>
            <a:r>
              <a:rPr lang="en-US" sz="2199" spc="109" dirty="0" err="1">
                <a:solidFill>
                  <a:srgbClr val="000000"/>
                </a:solidFill>
                <a:latin typeface="Arimo"/>
              </a:rPr>
              <a:t>đại</a:t>
            </a:r>
            <a:r>
              <a:rPr lang="en-US" sz="2199" spc="109" dirty="0">
                <a:solidFill>
                  <a:srgbClr val="000000"/>
                </a:solidFill>
                <a:latin typeface="Arimo"/>
              </a:rPr>
              <a:t> </a:t>
            </a:r>
            <a:r>
              <a:rPr lang="en-US" sz="2199" spc="109" dirty="0" err="1">
                <a:solidFill>
                  <a:srgbClr val="000000"/>
                </a:solidFill>
                <a:latin typeface="Arimo"/>
              </a:rPr>
              <a:t>kỹ</a:t>
            </a:r>
            <a:r>
              <a:rPr lang="en-US" sz="2199" spc="109" dirty="0">
                <a:solidFill>
                  <a:srgbClr val="000000"/>
                </a:solidFill>
                <a:latin typeface="Arimo"/>
              </a:rPr>
              <a:t> </a:t>
            </a:r>
            <a:r>
              <a:rPr lang="en-US" sz="2199" spc="109" dirty="0" err="1">
                <a:solidFill>
                  <a:srgbClr val="000000"/>
                </a:solidFill>
                <a:latin typeface="Arimo"/>
              </a:rPr>
              <a:t>thuật</a:t>
            </a:r>
            <a:r>
              <a:rPr lang="en-US" sz="2199" spc="109" dirty="0">
                <a:solidFill>
                  <a:srgbClr val="000000"/>
                </a:solidFill>
                <a:latin typeface="Arimo"/>
              </a:rPr>
              <a:t> </a:t>
            </a:r>
            <a:r>
              <a:rPr lang="en-US" sz="2199" spc="109" dirty="0" err="1">
                <a:solidFill>
                  <a:srgbClr val="000000"/>
                </a:solidFill>
                <a:latin typeface="Arimo"/>
              </a:rPr>
              <a:t>số</a:t>
            </a:r>
            <a:r>
              <a:rPr lang="en-US" sz="2199" spc="109" dirty="0">
                <a:solidFill>
                  <a:srgbClr val="000000"/>
                </a:solidFill>
                <a:latin typeface="Arimo"/>
              </a:rPr>
              <a:t>, </a:t>
            </a:r>
            <a:r>
              <a:rPr lang="en-US" sz="2199" spc="109" dirty="0" err="1">
                <a:solidFill>
                  <a:srgbClr val="000000"/>
                </a:solidFill>
                <a:latin typeface="Arimo"/>
              </a:rPr>
              <a:t>việc</a:t>
            </a:r>
            <a:r>
              <a:rPr lang="en-US" sz="2199" spc="109" dirty="0">
                <a:solidFill>
                  <a:srgbClr val="000000"/>
                </a:solidFill>
                <a:latin typeface="Arimo"/>
              </a:rPr>
              <a:t> </a:t>
            </a:r>
            <a:r>
              <a:rPr lang="en-US" sz="2199" spc="109" dirty="0" err="1">
                <a:solidFill>
                  <a:srgbClr val="000000"/>
                </a:solidFill>
                <a:latin typeface="Arimo"/>
              </a:rPr>
              <a:t>tự</a:t>
            </a:r>
            <a:r>
              <a:rPr lang="en-US" sz="2199" spc="109" dirty="0">
                <a:solidFill>
                  <a:srgbClr val="000000"/>
                </a:solidFill>
                <a:latin typeface="Arimo"/>
              </a:rPr>
              <a:t> </a:t>
            </a:r>
            <a:r>
              <a:rPr lang="en-US" sz="2199" spc="109" dirty="0" err="1">
                <a:solidFill>
                  <a:srgbClr val="000000"/>
                </a:solidFill>
                <a:latin typeface="Arimo"/>
              </a:rPr>
              <a:t>động</a:t>
            </a:r>
            <a:r>
              <a:rPr lang="en-US" sz="2199" spc="109" dirty="0">
                <a:solidFill>
                  <a:srgbClr val="000000"/>
                </a:solidFill>
                <a:latin typeface="Arimo"/>
              </a:rPr>
              <a:t> </a:t>
            </a:r>
            <a:r>
              <a:rPr lang="en-US" sz="2199" spc="109" dirty="0" err="1">
                <a:solidFill>
                  <a:srgbClr val="000000"/>
                </a:solidFill>
                <a:latin typeface="Arimo"/>
              </a:rPr>
              <a:t>hóa</a:t>
            </a:r>
            <a:r>
              <a:rPr lang="en-US" sz="2199" spc="109" dirty="0">
                <a:solidFill>
                  <a:srgbClr val="000000"/>
                </a:solidFill>
                <a:latin typeface="Arimo"/>
              </a:rPr>
              <a:t> </a:t>
            </a:r>
            <a:r>
              <a:rPr lang="en-US" sz="2199" spc="109" dirty="0" err="1">
                <a:solidFill>
                  <a:srgbClr val="000000"/>
                </a:solidFill>
                <a:latin typeface="Arimo"/>
              </a:rPr>
              <a:t>quy</a:t>
            </a:r>
            <a:r>
              <a:rPr lang="en-US" sz="2199" spc="109" dirty="0">
                <a:solidFill>
                  <a:srgbClr val="000000"/>
                </a:solidFill>
                <a:latin typeface="Arimo"/>
              </a:rPr>
              <a:t> </a:t>
            </a:r>
            <a:r>
              <a:rPr lang="en-US" sz="2199" spc="109" dirty="0" err="1">
                <a:solidFill>
                  <a:srgbClr val="000000"/>
                </a:solidFill>
                <a:latin typeface="Arimo"/>
              </a:rPr>
              <a:t>trình</a:t>
            </a:r>
            <a:r>
              <a:rPr lang="en-US" sz="2199" spc="109" dirty="0">
                <a:solidFill>
                  <a:srgbClr val="000000"/>
                </a:solidFill>
                <a:latin typeface="Arimo"/>
              </a:rPr>
              <a:t> </a:t>
            </a:r>
            <a:r>
              <a:rPr lang="en-US" sz="2199" spc="109" dirty="0" err="1">
                <a:solidFill>
                  <a:srgbClr val="000000"/>
                </a:solidFill>
                <a:latin typeface="Arimo"/>
              </a:rPr>
              <a:t>quản</a:t>
            </a:r>
            <a:r>
              <a:rPr lang="en-US" sz="2199" spc="109" dirty="0">
                <a:solidFill>
                  <a:srgbClr val="000000"/>
                </a:solidFill>
                <a:latin typeface="Arimo"/>
              </a:rPr>
              <a:t> </a:t>
            </a:r>
            <a:r>
              <a:rPr lang="en-US" sz="2199" spc="109" dirty="0" err="1">
                <a:solidFill>
                  <a:srgbClr val="000000"/>
                </a:solidFill>
                <a:latin typeface="Arimo"/>
              </a:rPr>
              <a:t>lý</a:t>
            </a:r>
            <a:r>
              <a:rPr lang="en-US" sz="2199" spc="109" dirty="0">
                <a:solidFill>
                  <a:srgbClr val="000000"/>
                </a:solidFill>
                <a:latin typeface="Arimo"/>
              </a:rPr>
              <a:t> </a:t>
            </a:r>
            <a:r>
              <a:rPr lang="en-US" sz="2199" spc="109" dirty="0" err="1">
                <a:solidFill>
                  <a:srgbClr val="000000"/>
                </a:solidFill>
                <a:latin typeface="Arimo"/>
              </a:rPr>
              <a:t>khách</a:t>
            </a:r>
            <a:r>
              <a:rPr lang="en-US" sz="2199" spc="109" dirty="0">
                <a:solidFill>
                  <a:srgbClr val="000000"/>
                </a:solidFill>
                <a:latin typeface="Arimo"/>
              </a:rPr>
              <a:t> </a:t>
            </a:r>
            <a:r>
              <a:rPr lang="en-US" sz="2199" spc="109" dirty="0" err="1">
                <a:solidFill>
                  <a:srgbClr val="000000"/>
                </a:solidFill>
                <a:latin typeface="Arimo"/>
              </a:rPr>
              <a:t>sạn</a:t>
            </a:r>
            <a:r>
              <a:rPr lang="en-US" sz="2199" spc="109" dirty="0">
                <a:solidFill>
                  <a:srgbClr val="000000"/>
                </a:solidFill>
                <a:latin typeface="Arimo"/>
              </a:rPr>
              <a:t> </a:t>
            </a:r>
            <a:r>
              <a:rPr lang="en-US" sz="2199" spc="109" dirty="0" err="1">
                <a:solidFill>
                  <a:srgbClr val="000000"/>
                </a:solidFill>
                <a:latin typeface="Arimo"/>
              </a:rPr>
              <a:t>sẽ</a:t>
            </a:r>
            <a:r>
              <a:rPr lang="en-US" sz="2199" spc="109" dirty="0">
                <a:solidFill>
                  <a:srgbClr val="000000"/>
                </a:solidFill>
                <a:latin typeface="Arimo"/>
              </a:rPr>
              <a:t> </a:t>
            </a:r>
            <a:r>
              <a:rPr lang="en-US" sz="2199" spc="109" dirty="0" err="1">
                <a:solidFill>
                  <a:srgbClr val="000000"/>
                </a:solidFill>
                <a:latin typeface="Arimo"/>
              </a:rPr>
              <a:t>giúp</a:t>
            </a:r>
            <a:r>
              <a:rPr lang="en-US" sz="2199" spc="109" dirty="0">
                <a:solidFill>
                  <a:srgbClr val="000000"/>
                </a:solidFill>
                <a:latin typeface="Arimo"/>
              </a:rPr>
              <a:t> </a:t>
            </a:r>
            <a:r>
              <a:rPr lang="en-US" sz="2199" spc="109" dirty="0" err="1">
                <a:solidFill>
                  <a:srgbClr val="000000"/>
                </a:solidFill>
                <a:latin typeface="Arimo"/>
              </a:rPr>
              <a:t>giảm</a:t>
            </a:r>
            <a:r>
              <a:rPr lang="en-US" sz="2199" spc="109" dirty="0">
                <a:solidFill>
                  <a:srgbClr val="000000"/>
                </a:solidFill>
                <a:latin typeface="Arimo"/>
              </a:rPr>
              <a:t> </a:t>
            </a:r>
            <a:r>
              <a:rPr lang="en-US" sz="2199" spc="109" dirty="0" err="1">
                <a:solidFill>
                  <a:srgbClr val="000000"/>
                </a:solidFill>
                <a:latin typeface="Arimo"/>
              </a:rPr>
              <a:t>thiểu</a:t>
            </a:r>
            <a:r>
              <a:rPr lang="en-US" sz="2199" spc="109" dirty="0">
                <a:solidFill>
                  <a:srgbClr val="000000"/>
                </a:solidFill>
                <a:latin typeface="Arimo"/>
              </a:rPr>
              <a:t> </a:t>
            </a:r>
            <a:r>
              <a:rPr lang="en-US" sz="2199" spc="109" dirty="0" err="1">
                <a:solidFill>
                  <a:srgbClr val="000000"/>
                </a:solidFill>
                <a:latin typeface="Arimo"/>
              </a:rPr>
              <a:t>sự</a:t>
            </a:r>
            <a:r>
              <a:rPr lang="en-US" sz="2199" spc="109" dirty="0">
                <a:solidFill>
                  <a:srgbClr val="000000"/>
                </a:solidFill>
                <a:latin typeface="Arimo"/>
              </a:rPr>
              <a:t> can </a:t>
            </a:r>
            <a:r>
              <a:rPr lang="en-US" sz="2199" spc="109" dirty="0" err="1">
                <a:solidFill>
                  <a:srgbClr val="000000"/>
                </a:solidFill>
                <a:latin typeface="Arimo"/>
              </a:rPr>
              <a:t>thiệp</a:t>
            </a:r>
            <a:r>
              <a:rPr lang="en-US" sz="2199" spc="109" dirty="0">
                <a:solidFill>
                  <a:srgbClr val="000000"/>
                </a:solidFill>
                <a:latin typeface="Arimo"/>
              </a:rPr>
              <a:t> </a:t>
            </a:r>
            <a:r>
              <a:rPr lang="en-US" sz="2199" spc="109" dirty="0" err="1">
                <a:solidFill>
                  <a:srgbClr val="000000"/>
                </a:solidFill>
                <a:latin typeface="Arimo"/>
              </a:rPr>
              <a:t>của</a:t>
            </a:r>
            <a:r>
              <a:rPr lang="en-US" sz="2199" spc="109" dirty="0">
                <a:solidFill>
                  <a:srgbClr val="000000"/>
                </a:solidFill>
                <a:latin typeface="Arimo"/>
              </a:rPr>
              <a:t> con </a:t>
            </a:r>
            <a:r>
              <a:rPr lang="en-US" sz="2199" spc="109" dirty="0" err="1">
                <a:solidFill>
                  <a:srgbClr val="000000"/>
                </a:solidFill>
                <a:latin typeface="Arimo"/>
              </a:rPr>
              <a:t>người</a:t>
            </a:r>
            <a:r>
              <a:rPr lang="en-US" sz="2199" spc="109" dirty="0">
                <a:solidFill>
                  <a:srgbClr val="000000"/>
                </a:solidFill>
                <a:latin typeface="Arimo"/>
              </a:rPr>
              <a:t>, </a:t>
            </a:r>
            <a:r>
              <a:rPr lang="en-US" sz="2199" spc="109" dirty="0" err="1">
                <a:solidFill>
                  <a:srgbClr val="000000"/>
                </a:solidFill>
                <a:latin typeface="Arimo"/>
              </a:rPr>
              <a:t>tăng</a:t>
            </a:r>
            <a:r>
              <a:rPr lang="en-US" sz="2199" spc="109" dirty="0">
                <a:solidFill>
                  <a:srgbClr val="000000"/>
                </a:solidFill>
                <a:latin typeface="Arimo"/>
              </a:rPr>
              <a:t> </a:t>
            </a:r>
            <a:r>
              <a:rPr lang="en-US" sz="2199" spc="109" dirty="0" err="1">
                <a:solidFill>
                  <a:srgbClr val="000000"/>
                </a:solidFill>
                <a:latin typeface="Arimo"/>
              </a:rPr>
              <a:t>cường</a:t>
            </a:r>
            <a:r>
              <a:rPr lang="en-US" sz="2199" spc="109" dirty="0">
                <a:solidFill>
                  <a:srgbClr val="000000"/>
                </a:solidFill>
                <a:latin typeface="Arimo"/>
              </a:rPr>
              <a:t> </a:t>
            </a:r>
            <a:r>
              <a:rPr lang="en-US" sz="2199" spc="109" dirty="0" err="1">
                <a:solidFill>
                  <a:srgbClr val="000000"/>
                </a:solidFill>
                <a:latin typeface="Arimo"/>
              </a:rPr>
              <a:t>hiệu</a:t>
            </a:r>
            <a:r>
              <a:rPr lang="en-US" sz="2199" spc="109" dirty="0">
                <a:solidFill>
                  <a:srgbClr val="000000"/>
                </a:solidFill>
                <a:latin typeface="Arimo"/>
              </a:rPr>
              <a:t> </a:t>
            </a:r>
            <a:r>
              <a:rPr lang="en-US" sz="2199" spc="109" dirty="0" err="1">
                <a:solidFill>
                  <a:srgbClr val="000000"/>
                </a:solidFill>
                <a:latin typeface="Arimo"/>
              </a:rPr>
              <a:t>suất</a:t>
            </a:r>
            <a:r>
              <a:rPr lang="en-US" sz="2199" spc="109" dirty="0">
                <a:solidFill>
                  <a:srgbClr val="000000"/>
                </a:solidFill>
                <a:latin typeface="Arimo"/>
              </a:rPr>
              <a:t> </a:t>
            </a:r>
            <a:r>
              <a:rPr lang="en-US" sz="2199" spc="109" dirty="0" err="1">
                <a:solidFill>
                  <a:srgbClr val="000000"/>
                </a:solidFill>
                <a:latin typeface="Arimo"/>
              </a:rPr>
              <a:t>và</a:t>
            </a:r>
            <a:r>
              <a:rPr lang="en-US" sz="2199" spc="109" dirty="0">
                <a:solidFill>
                  <a:srgbClr val="000000"/>
                </a:solidFill>
                <a:latin typeface="Arimo"/>
              </a:rPr>
              <a:t> </a:t>
            </a:r>
            <a:r>
              <a:rPr lang="en-US" sz="2199" spc="109" dirty="0" err="1">
                <a:solidFill>
                  <a:srgbClr val="000000"/>
                </a:solidFill>
                <a:latin typeface="Arimo"/>
              </a:rPr>
              <a:t>độ</a:t>
            </a:r>
            <a:r>
              <a:rPr lang="en-US" sz="2199" spc="109" dirty="0">
                <a:solidFill>
                  <a:srgbClr val="000000"/>
                </a:solidFill>
                <a:latin typeface="Arimo"/>
              </a:rPr>
              <a:t> </a:t>
            </a:r>
            <a:r>
              <a:rPr lang="en-US" sz="2199" spc="109" dirty="0" err="1">
                <a:solidFill>
                  <a:srgbClr val="000000"/>
                </a:solidFill>
                <a:latin typeface="Arimo"/>
              </a:rPr>
              <a:t>chính</a:t>
            </a:r>
            <a:r>
              <a:rPr lang="en-US" sz="2199" spc="109" dirty="0">
                <a:solidFill>
                  <a:srgbClr val="000000"/>
                </a:solidFill>
                <a:latin typeface="Arimo"/>
              </a:rPr>
              <a:t> </a:t>
            </a:r>
            <a:r>
              <a:rPr lang="en-US" sz="2199" spc="109" dirty="0" err="1">
                <a:solidFill>
                  <a:srgbClr val="000000"/>
                </a:solidFill>
                <a:latin typeface="Arimo"/>
              </a:rPr>
              <a:t>xác</a:t>
            </a:r>
            <a:r>
              <a:rPr lang="en-US" sz="2199" spc="109" dirty="0">
                <a:solidFill>
                  <a:srgbClr val="000000"/>
                </a:solidFill>
                <a:latin typeface="Arimo"/>
              </a:rPr>
              <a:t> </a:t>
            </a:r>
            <a:r>
              <a:rPr lang="en-US" sz="2199" spc="109" dirty="0" err="1">
                <a:solidFill>
                  <a:srgbClr val="000000"/>
                </a:solidFill>
                <a:latin typeface="Arimo"/>
              </a:rPr>
              <a:t>trong</a:t>
            </a:r>
            <a:r>
              <a:rPr lang="en-US" sz="2199" spc="109" dirty="0">
                <a:solidFill>
                  <a:srgbClr val="000000"/>
                </a:solidFill>
                <a:latin typeface="Arimo"/>
              </a:rPr>
              <a:t> </a:t>
            </a:r>
            <a:r>
              <a:rPr lang="en-US" sz="2199" spc="109" dirty="0" err="1">
                <a:solidFill>
                  <a:srgbClr val="000000"/>
                </a:solidFill>
                <a:latin typeface="Arimo"/>
              </a:rPr>
              <a:t>quản</a:t>
            </a:r>
            <a:r>
              <a:rPr lang="en-US" sz="2199" spc="109" dirty="0">
                <a:solidFill>
                  <a:srgbClr val="000000"/>
                </a:solidFill>
                <a:latin typeface="Arimo"/>
              </a:rPr>
              <a:t> </a:t>
            </a:r>
            <a:r>
              <a:rPr lang="en-US" sz="2199" spc="109" dirty="0" err="1">
                <a:solidFill>
                  <a:srgbClr val="000000"/>
                </a:solidFill>
                <a:latin typeface="Arimo"/>
              </a:rPr>
              <a:t>lý</a:t>
            </a:r>
            <a:r>
              <a:rPr lang="en-US" sz="2199" spc="109" dirty="0">
                <a:solidFill>
                  <a:srgbClr val="000000"/>
                </a:solidFill>
                <a:latin typeface="Arimo"/>
              </a:rPr>
              <a:t>.</a:t>
            </a:r>
          </a:p>
          <a:p>
            <a:pPr algn="l">
              <a:lnSpc>
                <a:spcPts val="3299"/>
              </a:lnSpc>
            </a:pPr>
            <a:endParaRPr lang="en-US" sz="2199" spc="109" dirty="0">
              <a:solidFill>
                <a:srgbClr val="000000"/>
              </a:solidFill>
              <a:latin typeface="Arimo"/>
            </a:endParaRPr>
          </a:p>
          <a:p>
            <a:pPr marL="474979" lvl="1" indent="-237490" algn="l">
              <a:lnSpc>
                <a:spcPts val="3299"/>
              </a:lnSpc>
              <a:buFont typeface="Arial"/>
              <a:buChar char="•"/>
            </a:pPr>
            <a:r>
              <a:rPr lang="en-US" sz="2199" spc="109" dirty="0" err="1">
                <a:solidFill>
                  <a:srgbClr val="000000"/>
                </a:solidFill>
                <a:latin typeface="Arimo Bold"/>
              </a:rPr>
              <a:t>Tăng</a:t>
            </a:r>
            <a:r>
              <a:rPr lang="en-US" sz="2199" spc="109" dirty="0">
                <a:solidFill>
                  <a:srgbClr val="000000"/>
                </a:solidFill>
                <a:latin typeface="Arimo Bold"/>
              </a:rPr>
              <a:t> </a:t>
            </a:r>
            <a:r>
              <a:rPr lang="en-US" sz="2199" spc="109" dirty="0" err="1">
                <a:solidFill>
                  <a:srgbClr val="000000"/>
                </a:solidFill>
                <a:latin typeface="Arimo Bold"/>
              </a:rPr>
              <a:t>cường</a:t>
            </a:r>
            <a:r>
              <a:rPr lang="en-US" sz="2199" spc="109" dirty="0">
                <a:solidFill>
                  <a:srgbClr val="000000"/>
                </a:solidFill>
                <a:latin typeface="Arimo Bold"/>
              </a:rPr>
              <a:t> </a:t>
            </a:r>
            <a:r>
              <a:rPr lang="en-US" sz="2199" spc="109" dirty="0" err="1">
                <a:solidFill>
                  <a:srgbClr val="000000"/>
                </a:solidFill>
                <a:latin typeface="Arimo Bold"/>
              </a:rPr>
              <a:t>trải</a:t>
            </a:r>
            <a:r>
              <a:rPr lang="en-US" sz="2199" spc="109" dirty="0">
                <a:solidFill>
                  <a:srgbClr val="000000"/>
                </a:solidFill>
                <a:latin typeface="Arimo Bold"/>
              </a:rPr>
              <a:t> </a:t>
            </a:r>
            <a:r>
              <a:rPr lang="en-US" sz="2199" spc="109" dirty="0" err="1">
                <a:solidFill>
                  <a:srgbClr val="000000"/>
                </a:solidFill>
                <a:latin typeface="Arimo Bold"/>
              </a:rPr>
              <a:t>nghiệm</a:t>
            </a:r>
            <a:r>
              <a:rPr lang="en-US" sz="2199" spc="109" dirty="0">
                <a:solidFill>
                  <a:srgbClr val="000000"/>
                </a:solidFill>
                <a:latin typeface="Arimo Bold"/>
              </a:rPr>
              <a:t> </a:t>
            </a:r>
            <a:r>
              <a:rPr lang="en-US" sz="2199" spc="109" dirty="0" err="1">
                <a:solidFill>
                  <a:srgbClr val="000000"/>
                </a:solidFill>
                <a:latin typeface="Arimo Bold"/>
              </a:rPr>
              <a:t>khách</a:t>
            </a:r>
            <a:r>
              <a:rPr lang="en-US" sz="2199" spc="109" dirty="0">
                <a:solidFill>
                  <a:srgbClr val="000000"/>
                </a:solidFill>
                <a:latin typeface="Arimo Bold"/>
              </a:rPr>
              <a:t> </a:t>
            </a:r>
            <a:r>
              <a:rPr lang="en-US" sz="2199" spc="109" dirty="0" err="1">
                <a:solidFill>
                  <a:srgbClr val="000000"/>
                </a:solidFill>
                <a:latin typeface="Arimo Bold"/>
              </a:rPr>
              <a:t>hàng</a:t>
            </a:r>
            <a:r>
              <a:rPr lang="en-US" sz="2199" spc="109" dirty="0">
                <a:solidFill>
                  <a:srgbClr val="000000"/>
                </a:solidFill>
                <a:latin typeface="Arimo Bold"/>
              </a:rPr>
              <a:t>: </a:t>
            </a:r>
            <a:r>
              <a:rPr lang="en-US" sz="2199" spc="109" dirty="0" err="1">
                <a:solidFill>
                  <a:srgbClr val="000000"/>
                </a:solidFill>
                <a:latin typeface="Arimo"/>
              </a:rPr>
              <a:t>Hệ</a:t>
            </a:r>
            <a:r>
              <a:rPr lang="en-US" sz="2199" spc="109" dirty="0">
                <a:solidFill>
                  <a:srgbClr val="000000"/>
                </a:solidFill>
                <a:latin typeface="Arimo"/>
              </a:rPr>
              <a:t> </a:t>
            </a:r>
            <a:r>
              <a:rPr lang="en-US" sz="2199" spc="109" dirty="0" err="1">
                <a:solidFill>
                  <a:srgbClr val="000000"/>
                </a:solidFill>
                <a:latin typeface="Arimo"/>
              </a:rPr>
              <a:t>thống</a:t>
            </a:r>
            <a:r>
              <a:rPr lang="en-US" sz="2199" spc="109" dirty="0">
                <a:solidFill>
                  <a:srgbClr val="000000"/>
                </a:solidFill>
                <a:latin typeface="Arimo"/>
              </a:rPr>
              <a:t> </a:t>
            </a:r>
            <a:r>
              <a:rPr lang="en-US" sz="2199" spc="109" dirty="0" err="1">
                <a:solidFill>
                  <a:srgbClr val="000000"/>
                </a:solidFill>
                <a:latin typeface="Arimo"/>
              </a:rPr>
              <a:t>này</a:t>
            </a:r>
            <a:r>
              <a:rPr lang="en-US" sz="2199" spc="109" dirty="0">
                <a:solidFill>
                  <a:srgbClr val="000000"/>
                </a:solidFill>
                <a:latin typeface="Arimo"/>
              </a:rPr>
              <a:t> </a:t>
            </a:r>
            <a:r>
              <a:rPr lang="en-US" sz="2199" spc="109" dirty="0" err="1">
                <a:solidFill>
                  <a:srgbClr val="000000"/>
                </a:solidFill>
                <a:latin typeface="Arimo"/>
              </a:rPr>
              <a:t>cho</a:t>
            </a:r>
            <a:r>
              <a:rPr lang="en-US" sz="2199" spc="109" dirty="0">
                <a:solidFill>
                  <a:srgbClr val="000000"/>
                </a:solidFill>
                <a:latin typeface="Arimo"/>
              </a:rPr>
              <a:t> </a:t>
            </a:r>
            <a:r>
              <a:rPr lang="en-US" sz="2199" spc="109" dirty="0" err="1">
                <a:solidFill>
                  <a:srgbClr val="000000"/>
                </a:solidFill>
                <a:latin typeface="Arimo"/>
              </a:rPr>
              <a:t>phép</a:t>
            </a:r>
            <a:r>
              <a:rPr lang="en-US" sz="2199" spc="109" dirty="0">
                <a:solidFill>
                  <a:srgbClr val="000000"/>
                </a:solidFill>
                <a:latin typeface="Arimo"/>
              </a:rPr>
              <a:t> </a:t>
            </a:r>
            <a:r>
              <a:rPr lang="en-US" sz="2199" spc="109" dirty="0" err="1">
                <a:solidFill>
                  <a:srgbClr val="000000"/>
                </a:solidFill>
                <a:latin typeface="Arimo"/>
              </a:rPr>
              <a:t>khách</a:t>
            </a:r>
            <a:r>
              <a:rPr lang="en-US" sz="2199" spc="109" dirty="0">
                <a:solidFill>
                  <a:srgbClr val="000000"/>
                </a:solidFill>
                <a:latin typeface="Arimo"/>
              </a:rPr>
              <a:t> </a:t>
            </a:r>
            <a:r>
              <a:rPr lang="en-US" sz="2199" spc="109" dirty="0" err="1">
                <a:solidFill>
                  <a:srgbClr val="000000"/>
                </a:solidFill>
                <a:latin typeface="Arimo"/>
              </a:rPr>
              <a:t>hàng</a:t>
            </a:r>
            <a:r>
              <a:rPr lang="en-US" sz="2199" spc="109" dirty="0">
                <a:solidFill>
                  <a:srgbClr val="000000"/>
                </a:solidFill>
                <a:latin typeface="Arimo"/>
              </a:rPr>
              <a:t> </a:t>
            </a:r>
            <a:r>
              <a:rPr lang="en-US" sz="2199" spc="109" dirty="0" err="1">
                <a:solidFill>
                  <a:srgbClr val="000000"/>
                </a:solidFill>
                <a:latin typeface="Arimo"/>
              </a:rPr>
              <a:t>tự</a:t>
            </a:r>
            <a:r>
              <a:rPr lang="en-US" sz="2199" spc="109" dirty="0">
                <a:solidFill>
                  <a:srgbClr val="000000"/>
                </a:solidFill>
                <a:latin typeface="Arimo"/>
              </a:rPr>
              <a:t> </a:t>
            </a:r>
            <a:r>
              <a:rPr lang="en-US" sz="2199" spc="109" dirty="0" err="1">
                <a:solidFill>
                  <a:srgbClr val="000000"/>
                </a:solidFill>
                <a:latin typeface="Arimo"/>
              </a:rPr>
              <a:t>thực</a:t>
            </a:r>
            <a:r>
              <a:rPr lang="en-US" sz="2199" spc="109" dirty="0">
                <a:solidFill>
                  <a:srgbClr val="000000"/>
                </a:solidFill>
                <a:latin typeface="Arimo"/>
              </a:rPr>
              <a:t> </a:t>
            </a:r>
            <a:r>
              <a:rPr lang="en-US" sz="2199" spc="109" dirty="0" err="1">
                <a:solidFill>
                  <a:srgbClr val="000000"/>
                </a:solidFill>
                <a:latin typeface="Arimo"/>
              </a:rPr>
              <a:t>hiện</a:t>
            </a:r>
            <a:r>
              <a:rPr lang="en-US" sz="2199" spc="109" dirty="0">
                <a:solidFill>
                  <a:srgbClr val="000000"/>
                </a:solidFill>
                <a:latin typeface="Arimo"/>
              </a:rPr>
              <a:t> check-in, check-out </a:t>
            </a:r>
            <a:r>
              <a:rPr lang="en-US" sz="2199" spc="109" dirty="0" err="1">
                <a:solidFill>
                  <a:srgbClr val="000000"/>
                </a:solidFill>
                <a:latin typeface="Arimo"/>
              </a:rPr>
              <a:t>nhanh</a:t>
            </a:r>
            <a:r>
              <a:rPr lang="en-US" sz="2199" spc="109" dirty="0">
                <a:solidFill>
                  <a:srgbClr val="000000"/>
                </a:solidFill>
                <a:latin typeface="Arimo"/>
              </a:rPr>
              <a:t> </a:t>
            </a:r>
            <a:r>
              <a:rPr lang="en-US" sz="2199" spc="109" dirty="0" err="1">
                <a:solidFill>
                  <a:srgbClr val="000000"/>
                </a:solidFill>
                <a:latin typeface="Arimo"/>
              </a:rPr>
              <a:t>chóng</a:t>
            </a:r>
            <a:r>
              <a:rPr lang="en-US" sz="2199" spc="109" dirty="0">
                <a:solidFill>
                  <a:srgbClr val="000000"/>
                </a:solidFill>
                <a:latin typeface="Arimo"/>
              </a:rPr>
              <a:t> </a:t>
            </a:r>
            <a:r>
              <a:rPr lang="en-US" sz="2199" spc="109" dirty="0" err="1">
                <a:solidFill>
                  <a:srgbClr val="000000"/>
                </a:solidFill>
                <a:latin typeface="Arimo"/>
              </a:rPr>
              <a:t>và</a:t>
            </a:r>
            <a:r>
              <a:rPr lang="en-US" sz="2199" spc="109" dirty="0">
                <a:solidFill>
                  <a:srgbClr val="000000"/>
                </a:solidFill>
                <a:latin typeface="Arimo"/>
              </a:rPr>
              <a:t> </a:t>
            </a:r>
            <a:r>
              <a:rPr lang="en-US" sz="2199" spc="109" dirty="0" err="1">
                <a:solidFill>
                  <a:srgbClr val="000000"/>
                </a:solidFill>
                <a:latin typeface="Arimo"/>
              </a:rPr>
              <a:t>dễ</a:t>
            </a:r>
            <a:r>
              <a:rPr lang="en-US" sz="2199" spc="109" dirty="0">
                <a:solidFill>
                  <a:srgbClr val="000000"/>
                </a:solidFill>
                <a:latin typeface="Arimo"/>
              </a:rPr>
              <a:t> </a:t>
            </a:r>
            <a:r>
              <a:rPr lang="en-US" sz="2199" spc="109" dirty="0" err="1">
                <a:solidFill>
                  <a:srgbClr val="000000"/>
                </a:solidFill>
                <a:latin typeface="Arimo"/>
              </a:rPr>
              <a:t>dàng</a:t>
            </a:r>
            <a:r>
              <a:rPr lang="en-US" sz="2199" spc="109" dirty="0">
                <a:solidFill>
                  <a:srgbClr val="000000"/>
                </a:solidFill>
                <a:latin typeface="Arimo"/>
              </a:rPr>
              <a:t>, </a:t>
            </a:r>
            <a:r>
              <a:rPr lang="en-US" sz="2199" spc="109" dirty="0" err="1">
                <a:solidFill>
                  <a:srgbClr val="000000"/>
                </a:solidFill>
                <a:latin typeface="Arimo"/>
              </a:rPr>
              <a:t>nâng</a:t>
            </a:r>
            <a:r>
              <a:rPr lang="en-US" sz="2199" spc="109" dirty="0">
                <a:solidFill>
                  <a:srgbClr val="000000"/>
                </a:solidFill>
                <a:latin typeface="Arimo"/>
              </a:rPr>
              <a:t> </a:t>
            </a:r>
            <a:r>
              <a:rPr lang="en-US" sz="2199" spc="109" dirty="0" err="1">
                <a:solidFill>
                  <a:srgbClr val="000000"/>
                </a:solidFill>
                <a:latin typeface="Arimo"/>
              </a:rPr>
              <a:t>cao</a:t>
            </a:r>
            <a:r>
              <a:rPr lang="en-US" sz="2199" spc="109" dirty="0">
                <a:solidFill>
                  <a:srgbClr val="000000"/>
                </a:solidFill>
                <a:latin typeface="Arimo"/>
              </a:rPr>
              <a:t> </a:t>
            </a:r>
            <a:r>
              <a:rPr lang="en-US" sz="2199" spc="109" dirty="0" err="1">
                <a:solidFill>
                  <a:srgbClr val="000000"/>
                </a:solidFill>
                <a:latin typeface="Arimo"/>
              </a:rPr>
              <a:t>trải</a:t>
            </a:r>
            <a:r>
              <a:rPr lang="en-US" sz="2199" spc="109" dirty="0">
                <a:solidFill>
                  <a:srgbClr val="000000"/>
                </a:solidFill>
                <a:latin typeface="Arimo"/>
              </a:rPr>
              <a:t> </a:t>
            </a:r>
            <a:r>
              <a:rPr lang="en-US" sz="2199" spc="109" dirty="0" err="1">
                <a:solidFill>
                  <a:srgbClr val="000000"/>
                </a:solidFill>
                <a:latin typeface="Arimo"/>
              </a:rPr>
              <a:t>nghiệm</a:t>
            </a:r>
            <a:r>
              <a:rPr lang="en-US" sz="2199" spc="109" dirty="0">
                <a:solidFill>
                  <a:srgbClr val="000000"/>
                </a:solidFill>
                <a:latin typeface="Arimo"/>
              </a:rPr>
              <a:t> </a:t>
            </a:r>
            <a:r>
              <a:rPr lang="en-US" sz="2199" spc="109" dirty="0" err="1">
                <a:solidFill>
                  <a:srgbClr val="000000"/>
                </a:solidFill>
                <a:latin typeface="Arimo"/>
              </a:rPr>
              <a:t>lưu</a:t>
            </a:r>
            <a:r>
              <a:rPr lang="en-US" sz="2199" spc="109" dirty="0">
                <a:solidFill>
                  <a:srgbClr val="000000"/>
                </a:solidFill>
                <a:latin typeface="Arimo"/>
              </a:rPr>
              <a:t> </a:t>
            </a:r>
            <a:r>
              <a:rPr lang="en-US" sz="2199" spc="109" dirty="0" err="1">
                <a:solidFill>
                  <a:srgbClr val="000000"/>
                </a:solidFill>
                <a:latin typeface="Arimo"/>
              </a:rPr>
              <a:t>trú</a:t>
            </a:r>
            <a:r>
              <a:rPr lang="en-US" sz="2199" spc="109" dirty="0">
                <a:solidFill>
                  <a:srgbClr val="000000"/>
                </a:solidFill>
                <a:latin typeface="Arimo"/>
              </a:rPr>
              <a:t>.</a:t>
            </a:r>
          </a:p>
          <a:p>
            <a:pPr algn="l">
              <a:lnSpc>
                <a:spcPts val="3299"/>
              </a:lnSpc>
            </a:pPr>
            <a:endParaRPr lang="en-US" sz="2199" spc="109" dirty="0">
              <a:solidFill>
                <a:srgbClr val="000000"/>
              </a:solidFill>
              <a:latin typeface="Arimo"/>
            </a:endParaRPr>
          </a:p>
          <a:p>
            <a:pPr marL="474979" lvl="1" indent="-237490" algn="l">
              <a:lnSpc>
                <a:spcPts val="3299"/>
              </a:lnSpc>
              <a:buFont typeface="Arial"/>
              <a:buChar char="•"/>
            </a:pPr>
            <a:r>
              <a:rPr lang="en-US" sz="2199" spc="109" dirty="0" err="1">
                <a:solidFill>
                  <a:srgbClr val="000000"/>
                </a:solidFill>
                <a:latin typeface="Arimo Bold"/>
              </a:rPr>
              <a:t>Quản</a:t>
            </a:r>
            <a:r>
              <a:rPr lang="en-US" sz="2199" spc="109" dirty="0">
                <a:solidFill>
                  <a:srgbClr val="000000"/>
                </a:solidFill>
                <a:latin typeface="Arimo Bold"/>
              </a:rPr>
              <a:t> </a:t>
            </a:r>
            <a:r>
              <a:rPr lang="en-US" sz="2199" spc="109" dirty="0" err="1">
                <a:solidFill>
                  <a:srgbClr val="000000"/>
                </a:solidFill>
                <a:latin typeface="Arimo Bold"/>
              </a:rPr>
              <a:t>lý</a:t>
            </a:r>
            <a:r>
              <a:rPr lang="en-US" sz="2199" spc="109" dirty="0">
                <a:solidFill>
                  <a:srgbClr val="000000"/>
                </a:solidFill>
                <a:latin typeface="Arimo Bold"/>
              </a:rPr>
              <a:t> </a:t>
            </a:r>
            <a:r>
              <a:rPr lang="en-US" sz="2199" spc="109" dirty="0" err="1">
                <a:solidFill>
                  <a:srgbClr val="000000"/>
                </a:solidFill>
                <a:latin typeface="Arimo Bold"/>
              </a:rPr>
              <a:t>thông</a:t>
            </a:r>
            <a:r>
              <a:rPr lang="en-US" sz="2199" spc="109" dirty="0">
                <a:solidFill>
                  <a:srgbClr val="000000"/>
                </a:solidFill>
                <a:latin typeface="Arimo Bold"/>
              </a:rPr>
              <a:t> tin </a:t>
            </a:r>
            <a:r>
              <a:rPr lang="en-US" sz="2199" spc="109" dirty="0" err="1">
                <a:solidFill>
                  <a:srgbClr val="000000"/>
                </a:solidFill>
                <a:latin typeface="Arimo Bold"/>
              </a:rPr>
              <a:t>dễ</a:t>
            </a:r>
            <a:r>
              <a:rPr lang="en-US" sz="2199" spc="109" dirty="0">
                <a:solidFill>
                  <a:srgbClr val="000000"/>
                </a:solidFill>
                <a:latin typeface="Arimo Bold"/>
              </a:rPr>
              <a:t> </a:t>
            </a:r>
            <a:r>
              <a:rPr lang="en-US" sz="2199" spc="109" dirty="0" err="1">
                <a:solidFill>
                  <a:srgbClr val="000000"/>
                </a:solidFill>
                <a:latin typeface="Arimo Bold"/>
              </a:rPr>
              <a:t>dàng</a:t>
            </a:r>
            <a:r>
              <a:rPr lang="en-US" sz="2199" spc="109" dirty="0">
                <a:solidFill>
                  <a:srgbClr val="000000"/>
                </a:solidFill>
                <a:latin typeface="Arimo Bold"/>
              </a:rPr>
              <a:t>: </a:t>
            </a:r>
            <a:r>
              <a:rPr lang="en-US" sz="2199" spc="109" dirty="0" err="1">
                <a:solidFill>
                  <a:srgbClr val="000000"/>
                </a:solidFill>
                <a:latin typeface="Arimo"/>
              </a:rPr>
              <a:t>Từ</a:t>
            </a:r>
            <a:r>
              <a:rPr lang="en-US" sz="2199" spc="109" dirty="0">
                <a:solidFill>
                  <a:srgbClr val="000000"/>
                </a:solidFill>
                <a:latin typeface="Arimo"/>
              </a:rPr>
              <a:t> </a:t>
            </a:r>
            <a:r>
              <a:rPr lang="en-US" sz="2199" spc="109" dirty="0" err="1">
                <a:solidFill>
                  <a:srgbClr val="000000"/>
                </a:solidFill>
                <a:latin typeface="Arimo"/>
              </a:rPr>
              <a:t>việc</a:t>
            </a:r>
            <a:r>
              <a:rPr lang="en-US" sz="2199" spc="109" dirty="0">
                <a:solidFill>
                  <a:srgbClr val="000000"/>
                </a:solidFill>
                <a:latin typeface="Arimo"/>
              </a:rPr>
              <a:t> </a:t>
            </a:r>
            <a:r>
              <a:rPr lang="en-US" sz="2199" spc="109" dirty="0" err="1">
                <a:solidFill>
                  <a:srgbClr val="000000"/>
                </a:solidFill>
                <a:latin typeface="Arimo"/>
              </a:rPr>
              <a:t>đăng</a:t>
            </a:r>
            <a:r>
              <a:rPr lang="en-US" sz="2199" spc="109" dirty="0">
                <a:solidFill>
                  <a:srgbClr val="000000"/>
                </a:solidFill>
                <a:latin typeface="Arimo"/>
              </a:rPr>
              <a:t> </a:t>
            </a:r>
            <a:r>
              <a:rPr lang="en-US" sz="2199" spc="109" dirty="0" err="1">
                <a:solidFill>
                  <a:srgbClr val="000000"/>
                </a:solidFill>
                <a:latin typeface="Arimo"/>
              </a:rPr>
              <a:t>ký</a:t>
            </a:r>
            <a:r>
              <a:rPr lang="en-US" sz="2199" spc="109" dirty="0">
                <a:solidFill>
                  <a:srgbClr val="000000"/>
                </a:solidFill>
                <a:latin typeface="Arimo"/>
              </a:rPr>
              <a:t>, check-in, </a:t>
            </a:r>
            <a:r>
              <a:rPr lang="en-US" sz="2199" spc="109" dirty="0" err="1">
                <a:solidFill>
                  <a:srgbClr val="000000"/>
                </a:solidFill>
                <a:latin typeface="Arimo"/>
              </a:rPr>
              <a:t>đến</a:t>
            </a:r>
            <a:r>
              <a:rPr lang="en-US" sz="2199" spc="109" dirty="0">
                <a:solidFill>
                  <a:srgbClr val="000000"/>
                </a:solidFill>
                <a:latin typeface="Arimo"/>
              </a:rPr>
              <a:t> check-out, </a:t>
            </a:r>
            <a:r>
              <a:rPr lang="en-US" sz="2199" spc="109" dirty="0" err="1">
                <a:solidFill>
                  <a:srgbClr val="000000"/>
                </a:solidFill>
                <a:latin typeface="Arimo"/>
              </a:rPr>
              <a:t>tất</a:t>
            </a:r>
            <a:r>
              <a:rPr lang="en-US" sz="2199" spc="109" dirty="0">
                <a:solidFill>
                  <a:srgbClr val="000000"/>
                </a:solidFill>
                <a:latin typeface="Arimo"/>
              </a:rPr>
              <a:t> </a:t>
            </a:r>
            <a:r>
              <a:rPr lang="en-US" sz="2199" spc="109" dirty="0" err="1">
                <a:solidFill>
                  <a:srgbClr val="000000"/>
                </a:solidFill>
                <a:latin typeface="Arimo"/>
              </a:rPr>
              <a:t>cả</a:t>
            </a:r>
            <a:r>
              <a:rPr lang="en-US" sz="2199" spc="109" dirty="0">
                <a:solidFill>
                  <a:srgbClr val="000000"/>
                </a:solidFill>
                <a:latin typeface="Arimo"/>
              </a:rPr>
              <a:t> </a:t>
            </a:r>
            <a:r>
              <a:rPr lang="en-US" sz="2199" spc="109" dirty="0" err="1">
                <a:solidFill>
                  <a:srgbClr val="000000"/>
                </a:solidFill>
                <a:latin typeface="Arimo"/>
              </a:rPr>
              <a:t>các</a:t>
            </a:r>
            <a:r>
              <a:rPr lang="en-US" sz="2199" spc="109" dirty="0">
                <a:solidFill>
                  <a:srgbClr val="000000"/>
                </a:solidFill>
                <a:latin typeface="Arimo"/>
              </a:rPr>
              <a:t> </a:t>
            </a:r>
            <a:r>
              <a:rPr lang="en-US" sz="2199" spc="109" dirty="0" err="1">
                <a:solidFill>
                  <a:srgbClr val="000000"/>
                </a:solidFill>
                <a:latin typeface="Arimo"/>
              </a:rPr>
              <a:t>thông</a:t>
            </a:r>
            <a:r>
              <a:rPr lang="en-US" sz="2199" spc="109" dirty="0">
                <a:solidFill>
                  <a:srgbClr val="000000"/>
                </a:solidFill>
                <a:latin typeface="Arimo"/>
              </a:rPr>
              <a:t> tin </a:t>
            </a:r>
            <a:r>
              <a:rPr lang="en-US" sz="2199" spc="109" dirty="0" err="1">
                <a:solidFill>
                  <a:srgbClr val="000000"/>
                </a:solidFill>
                <a:latin typeface="Arimo"/>
              </a:rPr>
              <a:t>đều</a:t>
            </a:r>
            <a:r>
              <a:rPr lang="en-US" sz="2199" spc="109" dirty="0">
                <a:solidFill>
                  <a:srgbClr val="000000"/>
                </a:solidFill>
                <a:latin typeface="Arimo"/>
              </a:rPr>
              <a:t> </a:t>
            </a:r>
            <a:r>
              <a:rPr lang="en-US" sz="2199" spc="109" dirty="0" err="1">
                <a:solidFill>
                  <a:srgbClr val="000000"/>
                </a:solidFill>
                <a:latin typeface="Arimo"/>
              </a:rPr>
              <a:t>được</a:t>
            </a:r>
            <a:r>
              <a:rPr lang="en-US" sz="2199" spc="109" dirty="0">
                <a:solidFill>
                  <a:srgbClr val="000000"/>
                </a:solidFill>
                <a:latin typeface="Arimo"/>
              </a:rPr>
              <a:t> </a:t>
            </a:r>
            <a:r>
              <a:rPr lang="en-US" sz="2199" spc="109" dirty="0" err="1">
                <a:solidFill>
                  <a:srgbClr val="000000"/>
                </a:solidFill>
                <a:latin typeface="Arimo"/>
              </a:rPr>
              <a:t>lưu</a:t>
            </a:r>
            <a:r>
              <a:rPr lang="en-US" sz="2199" spc="109" dirty="0">
                <a:solidFill>
                  <a:srgbClr val="000000"/>
                </a:solidFill>
                <a:latin typeface="Arimo"/>
              </a:rPr>
              <a:t> </a:t>
            </a:r>
            <a:r>
              <a:rPr lang="en-US" sz="2199" spc="109" dirty="0" err="1">
                <a:solidFill>
                  <a:srgbClr val="000000"/>
                </a:solidFill>
                <a:latin typeface="Arimo"/>
              </a:rPr>
              <a:t>trữ</a:t>
            </a:r>
            <a:r>
              <a:rPr lang="en-US" sz="2199" spc="109" dirty="0">
                <a:solidFill>
                  <a:srgbClr val="000000"/>
                </a:solidFill>
                <a:latin typeface="Arimo"/>
              </a:rPr>
              <a:t> </a:t>
            </a:r>
            <a:r>
              <a:rPr lang="en-US" sz="2199" spc="109" dirty="0" err="1">
                <a:solidFill>
                  <a:srgbClr val="000000"/>
                </a:solidFill>
                <a:latin typeface="Arimo"/>
              </a:rPr>
              <a:t>và</a:t>
            </a:r>
            <a:r>
              <a:rPr lang="en-US" sz="2199" spc="109" dirty="0">
                <a:solidFill>
                  <a:srgbClr val="000000"/>
                </a:solidFill>
                <a:latin typeface="Arimo"/>
              </a:rPr>
              <a:t> </a:t>
            </a:r>
            <a:r>
              <a:rPr lang="en-US" sz="2199" spc="109" dirty="0" err="1">
                <a:solidFill>
                  <a:srgbClr val="000000"/>
                </a:solidFill>
                <a:latin typeface="Arimo"/>
              </a:rPr>
              <a:t>quản</a:t>
            </a:r>
            <a:r>
              <a:rPr lang="en-US" sz="2199" spc="109" dirty="0">
                <a:solidFill>
                  <a:srgbClr val="000000"/>
                </a:solidFill>
                <a:latin typeface="Arimo"/>
              </a:rPr>
              <a:t> </a:t>
            </a:r>
            <a:r>
              <a:rPr lang="en-US" sz="2199" spc="109" dirty="0" err="1">
                <a:solidFill>
                  <a:srgbClr val="000000"/>
                </a:solidFill>
                <a:latin typeface="Arimo"/>
              </a:rPr>
              <a:t>lý</a:t>
            </a:r>
            <a:r>
              <a:rPr lang="en-US" sz="2199" spc="109" dirty="0">
                <a:solidFill>
                  <a:srgbClr val="000000"/>
                </a:solidFill>
                <a:latin typeface="Arimo"/>
              </a:rPr>
              <a:t> </a:t>
            </a:r>
            <a:r>
              <a:rPr lang="en-US" sz="2199" spc="109" dirty="0" err="1">
                <a:solidFill>
                  <a:srgbClr val="000000"/>
                </a:solidFill>
                <a:latin typeface="Arimo"/>
              </a:rPr>
              <a:t>một</a:t>
            </a:r>
            <a:r>
              <a:rPr lang="en-US" sz="2199" spc="109" dirty="0">
                <a:solidFill>
                  <a:srgbClr val="000000"/>
                </a:solidFill>
                <a:latin typeface="Arimo"/>
              </a:rPr>
              <a:t> </a:t>
            </a:r>
            <a:r>
              <a:rPr lang="en-US" sz="2199" spc="109" dirty="0" err="1">
                <a:solidFill>
                  <a:srgbClr val="000000"/>
                </a:solidFill>
                <a:latin typeface="Arimo"/>
              </a:rPr>
              <a:t>cách</a:t>
            </a:r>
            <a:r>
              <a:rPr lang="en-US" sz="2199" spc="109" dirty="0">
                <a:solidFill>
                  <a:srgbClr val="000000"/>
                </a:solidFill>
                <a:latin typeface="Arimo"/>
              </a:rPr>
              <a:t> </a:t>
            </a:r>
            <a:r>
              <a:rPr lang="en-US" sz="2199" spc="109" dirty="0" err="1">
                <a:solidFill>
                  <a:srgbClr val="000000"/>
                </a:solidFill>
                <a:latin typeface="Arimo"/>
              </a:rPr>
              <a:t>hệ</a:t>
            </a:r>
            <a:r>
              <a:rPr lang="en-US" sz="2199" spc="109" dirty="0">
                <a:solidFill>
                  <a:srgbClr val="000000"/>
                </a:solidFill>
                <a:latin typeface="Arimo"/>
              </a:rPr>
              <a:t> </a:t>
            </a:r>
            <a:r>
              <a:rPr lang="en-US" sz="2199" spc="109" dirty="0" err="1">
                <a:solidFill>
                  <a:srgbClr val="000000"/>
                </a:solidFill>
                <a:latin typeface="Arimo"/>
              </a:rPr>
              <a:t>thống</a:t>
            </a:r>
            <a:r>
              <a:rPr lang="en-US" sz="2199" spc="109" dirty="0">
                <a:solidFill>
                  <a:srgbClr val="000000"/>
                </a:solidFill>
                <a:latin typeface="Arimo"/>
              </a:rPr>
              <a:t> </a:t>
            </a:r>
            <a:r>
              <a:rPr lang="en-US" sz="2199" spc="109" dirty="0" err="1">
                <a:solidFill>
                  <a:srgbClr val="000000"/>
                </a:solidFill>
                <a:latin typeface="Arimo"/>
              </a:rPr>
              <a:t>và</a:t>
            </a:r>
            <a:r>
              <a:rPr lang="en-US" sz="2199" spc="109" dirty="0">
                <a:solidFill>
                  <a:srgbClr val="000000"/>
                </a:solidFill>
                <a:latin typeface="Arimo"/>
              </a:rPr>
              <a:t> </a:t>
            </a:r>
            <a:r>
              <a:rPr lang="en-US" sz="2199" spc="109" dirty="0" err="1">
                <a:solidFill>
                  <a:srgbClr val="000000"/>
                </a:solidFill>
                <a:latin typeface="Arimo"/>
              </a:rPr>
              <a:t>chính</a:t>
            </a:r>
            <a:r>
              <a:rPr lang="en-US" sz="2199" spc="109" dirty="0">
                <a:solidFill>
                  <a:srgbClr val="000000"/>
                </a:solidFill>
                <a:latin typeface="Arimo"/>
              </a:rPr>
              <a:t> </a:t>
            </a:r>
            <a:r>
              <a:rPr lang="en-US" sz="2199" spc="109" dirty="0" err="1">
                <a:solidFill>
                  <a:srgbClr val="000000"/>
                </a:solidFill>
                <a:latin typeface="Arimo"/>
              </a:rPr>
              <a:t>xác</a:t>
            </a:r>
            <a:r>
              <a:rPr lang="en-US" sz="2199" spc="109" dirty="0">
                <a:solidFill>
                  <a:srgbClr val="000000"/>
                </a:solidFill>
                <a:latin typeface="Arimo"/>
              </a:rPr>
              <a:t>, </a:t>
            </a:r>
            <a:r>
              <a:rPr lang="en-US" sz="2199" spc="109" dirty="0" err="1">
                <a:solidFill>
                  <a:srgbClr val="000000"/>
                </a:solidFill>
                <a:latin typeface="Arimo"/>
              </a:rPr>
              <a:t>giúp</a:t>
            </a:r>
            <a:r>
              <a:rPr lang="en-US" sz="2199" spc="109" dirty="0">
                <a:solidFill>
                  <a:srgbClr val="000000"/>
                </a:solidFill>
                <a:latin typeface="Arimo"/>
              </a:rPr>
              <a:t> </a:t>
            </a:r>
            <a:r>
              <a:rPr lang="en-US" sz="2199" spc="109" dirty="0" err="1">
                <a:solidFill>
                  <a:srgbClr val="000000"/>
                </a:solidFill>
                <a:latin typeface="Arimo"/>
              </a:rPr>
              <a:t>cho</a:t>
            </a:r>
            <a:r>
              <a:rPr lang="en-US" sz="2199" spc="109" dirty="0">
                <a:solidFill>
                  <a:srgbClr val="000000"/>
                </a:solidFill>
                <a:latin typeface="Arimo"/>
              </a:rPr>
              <a:t> </a:t>
            </a:r>
            <a:r>
              <a:rPr lang="en-US" sz="2199" spc="109" dirty="0" err="1">
                <a:solidFill>
                  <a:srgbClr val="000000"/>
                </a:solidFill>
                <a:latin typeface="Arimo"/>
              </a:rPr>
              <a:t>việc</a:t>
            </a:r>
            <a:r>
              <a:rPr lang="en-US" sz="2199" spc="109" dirty="0">
                <a:solidFill>
                  <a:srgbClr val="000000"/>
                </a:solidFill>
                <a:latin typeface="Arimo"/>
              </a:rPr>
              <a:t> </a:t>
            </a:r>
            <a:r>
              <a:rPr lang="en-US" sz="2199" spc="109" dirty="0" err="1">
                <a:solidFill>
                  <a:srgbClr val="000000"/>
                </a:solidFill>
                <a:latin typeface="Arimo"/>
              </a:rPr>
              <a:t>truy</a:t>
            </a:r>
            <a:r>
              <a:rPr lang="en-US" sz="2199" spc="109" dirty="0">
                <a:solidFill>
                  <a:srgbClr val="000000"/>
                </a:solidFill>
                <a:latin typeface="Arimo"/>
              </a:rPr>
              <a:t> </a:t>
            </a:r>
            <a:r>
              <a:rPr lang="en-US" sz="2199" spc="109" dirty="0" err="1">
                <a:solidFill>
                  <a:srgbClr val="000000"/>
                </a:solidFill>
                <a:latin typeface="Arimo"/>
              </a:rPr>
              <a:t>xuất</a:t>
            </a:r>
            <a:r>
              <a:rPr lang="en-US" sz="2199" spc="109" dirty="0">
                <a:solidFill>
                  <a:srgbClr val="000000"/>
                </a:solidFill>
                <a:latin typeface="Arimo"/>
              </a:rPr>
              <a:t> </a:t>
            </a:r>
            <a:r>
              <a:rPr lang="en-US" sz="2199" spc="109" dirty="0" err="1">
                <a:solidFill>
                  <a:srgbClr val="000000"/>
                </a:solidFill>
                <a:latin typeface="Arimo"/>
              </a:rPr>
              <a:t>thông</a:t>
            </a:r>
            <a:r>
              <a:rPr lang="en-US" sz="2199" spc="109" dirty="0">
                <a:solidFill>
                  <a:srgbClr val="000000"/>
                </a:solidFill>
                <a:latin typeface="Arimo"/>
              </a:rPr>
              <a:t> tin </a:t>
            </a:r>
            <a:r>
              <a:rPr lang="en-US" sz="2199" spc="109" dirty="0" err="1">
                <a:solidFill>
                  <a:srgbClr val="000000"/>
                </a:solidFill>
                <a:latin typeface="Arimo"/>
              </a:rPr>
              <a:t>và</a:t>
            </a:r>
            <a:r>
              <a:rPr lang="en-US" sz="2199" spc="109" dirty="0">
                <a:solidFill>
                  <a:srgbClr val="000000"/>
                </a:solidFill>
                <a:latin typeface="Arimo"/>
              </a:rPr>
              <a:t> </a:t>
            </a:r>
            <a:r>
              <a:rPr lang="en-US" sz="2199" spc="109" dirty="0" err="1">
                <a:solidFill>
                  <a:srgbClr val="000000"/>
                </a:solidFill>
                <a:latin typeface="Arimo"/>
              </a:rPr>
              <a:t>quản</a:t>
            </a:r>
            <a:r>
              <a:rPr lang="en-US" sz="2199" spc="109" dirty="0">
                <a:solidFill>
                  <a:srgbClr val="000000"/>
                </a:solidFill>
                <a:latin typeface="Arimo"/>
              </a:rPr>
              <a:t> </a:t>
            </a:r>
            <a:r>
              <a:rPr lang="en-US" sz="2199" spc="109" dirty="0" err="1">
                <a:solidFill>
                  <a:srgbClr val="000000"/>
                </a:solidFill>
                <a:latin typeface="Arimo"/>
              </a:rPr>
              <a:t>lý</a:t>
            </a:r>
            <a:r>
              <a:rPr lang="en-US" sz="2199" spc="109" dirty="0">
                <a:solidFill>
                  <a:srgbClr val="000000"/>
                </a:solidFill>
                <a:latin typeface="Arimo"/>
              </a:rPr>
              <a:t> </a:t>
            </a:r>
            <a:r>
              <a:rPr lang="en-US" sz="2199" spc="109" dirty="0" err="1">
                <a:solidFill>
                  <a:srgbClr val="000000"/>
                </a:solidFill>
                <a:latin typeface="Arimo"/>
              </a:rPr>
              <a:t>trở</a:t>
            </a:r>
            <a:r>
              <a:rPr lang="en-US" sz="2199" spc="109" dirty="0">
                <a:solidFill>
                  <a:srgbClr val="000000"/>
                </a:solidFill>
                <a:latin typeface="Arimo"/>
              </a:rPr>
              <a:t> </a:t>
            </a:r>
            <a:r>
              <a:rPr lang="en-US" sz="2199" spc="109" dirty="0" err="1">
                <a:solidFill>
                  <a:srgbClr val="000000"/>
                </a:solidFill>
                <a:latin typeface="Arimo"/>
              </a:rPr>
              <a:t>nên</a:t>
            </a:r>
            <a:r>
              <a:rPr lang="en-US" sz="2199" spc="109" dirty="0">
                <a:solidFill>
                  <a:srgbClr val="000000"/>
                </a:solidFill>
                <a:latin typeface="Arimo"/>
              </a:rPr>
              <a:t> </a:t>
            </a:r>
            <a:r>
              <a:rPr lang="en-US" sz="2199" spc="109" dirty="0" err="1">
                <a:solidFill>
                  <a:srgbClr val="000000"/>
                </a:solidFill>
                <a:latin typeface="Arimo"/>
              </a:rPr>
              <a:t>dễ</a:t>
            </a:r>
            <a:r>
              <a:rPr lang="en-US" sz="2199" spc="109" dirty="0">
                <a:solidFill>
                  <a:srgbClr val="000000"/>
                </a:solidFill>
                <a:latin typeface="Arimo"/>
              </a:rPr>
              <a:t> </a:t>
            </a:r>
            <a:r>
              <a:rPr lang="en-US" sz="2199" spc="109" dirty="0" err="1">
                <a:solidFill>
                  <a:srgbClr val="000000"/>
                </a:solidFill>
                <a:latin typeface="Arimo"/>
              </a:rPr>
              <a:t>dàng</a:t>
            </a:r>
            <a:r>
              <a:rPr lang="en-US" sz="2199" spc="109" dirty="0">
                <a:solidFill>
                  <a:srgbClr val="000000"/>
                </a:solidFill>
                <a:latin typeface="Arimo"/>
              </a:rPr>
              <a:t> </a:t>
            </a:r>
            <a:r>
              <a:rPr lang="en-US" sz="2199" spc="109" dirty="0" err="1">
                <a:solidFill>
                  <a:srgbClr val="000000"/>
                </a:solidFill>
                <a:latin typeface="Arimo"/>
              </a:rPr>
              <a:t>hơn</a:t>
            </a:r>
            <a:r>
              <a:rPr lang="en-US" sz="2199" spc="109" dirty="0">
                <a:solidFill>
                  <a:srgbClr val="000000"/>
                </a:solidFill>
                <a:latin typeface="Arimo"/>
              </a:rPr>
              <a:t>.</a:t>
            </a:r>
          </a:p>
          <a:p>
            <a:pPr algn="l">
              <a:lnSpc>
                <a:spcPts val="3299"/>
              </a:lnSpc>
            </a:pPr>
            <a:endParaRPr lang="en-US" sz="2199" spc="109" dirty="0">
              <a:solidFill>
                <a:srgbClr val="000000"/>
              </a:solidFill>
              <a:latin typeface="Arimo"/>
            </a:endParaRPr>
          </a:p>
          <a:p>
            <a:pPr marL="474979" lvl="1" indent="-237490" algn="l">
              <a:lnSpc>
                <a:spcPts val="3299"/>
              </a:lnSpc>
              <a:buFont typeface="Arial"/>
              <a:buChar char="•"/>
            </a:pPr>
            <a:r>
              <a:rPr lang="en-US" sz="2199" spc="109" dirty="0" err="1">
                <a:solidFill>
                  <a:srgbClr val="000000"/>
                </a:solidFill>
                <a:latin typeface="Arimo Bold"/>
              </a:rPr>
              <a:t>Tối</a:t>
            </a:r>
            <a:r>
              <a:rPr lang="en-US" sz="2199" spc="109" dirty="0">
                <a:solidFill>
                  <a:srgbClr val="000000"/>
                </a:solidFill>
                <a:latin typeface="Arimo Bold"/>
              </a:rPr>
              <a:t> </a:t>
            </a:r>
            <a:r>
              <a:rPr lang="en-US" sz="2199" spc="109" dirty="0" err="1">
                <a:solidFill>
                  <a:srgbClr val="000000"/>
                </a:solidFill>
                <a:latin typeface="Arimo Bold"/>
              </a:rPr>
              <a:t>ưu</a:t>
            </a:r>
            <a:r>
              <a:rPr lang="en-US" sz="2199" spc="109" dirty="0">
                <a:solidFill>
                  <a:srgbClr val="000000"/>
                </a:solidFill>
                <a:latin typeface="Arimo Bold"/>
              </a:rPr>
              <a:t> </a:t>
            </a:r>
            <a:r>
              <a:rPr lang="en-US" sz="2199" spc="109" dirty="0" err="1">
                <a:solidFill>
                  <a:srgbClr val="000000"/>
                </a:solidFill>
                <a:latin typeface="Arimo Bold"/>
              </a:rPr>
              <a:t>hóa</a:t>
            </a:r>
            <a:r>
              <a:rPr lang="en-US" sz="2199" spc="109" dirty="0">
                <a:solidFill>
                  <a:srgbClr val="000000"/>
                </a:solidFill>
                <a:latin typeface="Arimo Bold"/>
              </a:rPr>
              <a:t> </a:t>
            </a:r>
            <a:r>
              <a:rPr lang="en-US" sz="2199" spc="109" dirty="0" err="1">
                <a:solidFill>
                  <a:srgbClr val="000000"/>
                </a:solidFill>
                <a:latin typeface="Arimo Bold"/>
              </a:rPr>
              <a:t>nguồn</a:t>
            </a:r>
            <a:r>
              <a:rPr lang="en-US" sz="2199" spc="109" dirty="0">
                <a:solidFill>
                  <a:srgbClr val="000000"/>
                </a:solidFill>
                <a:latin typeface="Arimo Bold"/>
              </a:rPr>
              <a:t> </a:t>
            </a:r>
            <a:r>
              <a:rPr lang="en-US" sz="2199" spc="109" dirty="0" err="1">
                <a:solidFill>
                  <a:srgbClr val="000000"/>
                </a:solidFill>
                <a:latin typeface="Arimo Bold"/>
              </a:rPr>
              <a:t>lực</a:t>
            </a:r>
            <a:r>
              <a:rPr lang="en-US" sz="2199" spc="109" dirty="0">
                <a:solidFill>
                  <a:srgbClr val="000000"/>
                </a:solidFill>
                <a:latin typeface="Arimo Bold"/>
              </a:rPr>
              <a:t>: </a:t>
            </a:r>
            <a:r>
              <a:rPr lang="en-US" sz="2199" spc="109" dirty="0" err="1">
                <a:solidFill>
                  <a:srgbClr val="000000"/>
                </a:solidFill>
                <a:latin typeface="Arimo"/>
              </a:rPr>
              <a:t>Hệ</a:t>
            </a:r>
            <a:r>
              <a:rPr lang="en-US" sz="2199" spc="109" dirty="0">
                <a:solidFill>
                  <a:srgbClr val="000000"/>
                </a:solidFill>
                <a:latin typeface="Arimo"/>
              </a:rPr>
              <a:t> </a:t>
            </a:r>
            <a:r>
              <a:rPr lang="en-US" sz="2199" spc="109" dirty="0" err="1">
                <a:solidFill>
                  <a:srgbClr val="000000"/>
                </a:solidFill>
                <a:latin typeface="Arimo"/>
              </a:rPr>
              <a:t>thống</a:t>
            </a:r>
            <a:r>
              <a:rPr lang="en-US" sz="2199" spc="109" dirty="0">
                <a:solidFill>
                  <a:srgbClr val="000000"/>
                </a:solidFill>
                <a:latin typeface="Arimo"/>
              </a:rPr>
              <a:t> </a:t>
            </a:r>
            <a:r>
              <a:rPr lang="en-US" sz="2199" spc="109" dirty="0" err="1">
                <a:solidFill>
                  <a:srgbClr val="000000"/>
                </a:solidFill>
                <a:latin typeface="Arimo"/>
              </a:rPr>
              <a:t>giúp</a:t>
            </a:r>
            <a:r>
              <a:rPr lang="en-US" sz="2199" spc="109" dirty="0">
                <a:solidFill>
                  <a:srgbClr val="000000"/>
                </a:solidFill>
                <a:latin typeface="Arimo"/>
              </a:rPr>
              <a:t> </a:t>
            </a:r>
            <a:r>
              <a:rPr lang="en-US" sz="2199" spc="109" dirty="0" err="1">
                <a:solidFill>
                  <a:srgbClr val="000000"/>
                </a:solidFill>
                <a:latin typeface="Arimo"/>
              </a:rPr>
              <a:t>giảm</a:t>
            </a:r>
            <a:r>
              <a:rPr lang="en-US" sz="2199" spc="109" dirty="0">
                <a:solidFill>
                  <a:srgbClr val="000000"/>
                </a:solidFill>
                <a:latin typeface="Arimo"/>
              </a:rPr>
              <a:t> </a:t>
            </a:r>
            <a:r>
              <a:rPr lang="en-US" sz="2199" spc="109" dirty="0" err="1">
                <a:solidFill>
                  <a:srgbClr val="000000"/>
                </a:solidFill>
                <a:latin typeface="Arimo"/>
              </a:rPr>
              <a:t>tải</a:t>
            </a:r>
            <a:r>
              <a:rPr lang="en-US" sz="2199" spc="109" dirty="0">
                <a:solidFill>
                  <a:srgbClr val="000000"/>
                </a:solidFill>
                <a:latin typeface="Arimo"/>
              </a:rPr>
              <a:t> </a:t>
            </a:r>
            <a:r>
              <a:rPr lang="en-US" sz="2199" spc="109" dirty="0" err="1">
                <a:solidFill>
                  <a:srgbClr val="000000"/>
                </a:solidFill>
                <a:latin typeface="Arimo"/>
              </a:rPr>
              <a:t>công</a:t>
            </a:r>
            <a:r>
              <a:rPr lang="en-US" sz="2199" spc="109" dirty="0">
                <a:solidFill>
                  <a:srgbClr val="000000"/>
                </a:solidFill>
                <a:latin typeface="Arimo"/>
              </a:rPr>
              <a:t> </a:t>
            </a:r>
            <a:r>
              <a:rPr lang="en-US" sz="2199" spc="109" dirty="0" err="1">
                <a:solidFill>
                  <a:srgbClr val="000000"/>
                </a:solidFill>
                <a:latin typeface="Arimo"/>
              </a:rPr>
              <a:t>việc</a:t>
            </a:r>
            <a:r>
              <a:rPr lang="en-US" sz="2199" spc="109" dirty="0">
                <a:solidFill>
                  <a:srgbClr val="000000"/>
                </a:solidFill>
                <a:latin typeface="Arimo"/>
              </a:rPr>
              <a:t> </a:t>
            </a:r>
            <a:r>
              <a:rPr lang="en-US" sz="2199" spc="109" dirty="0" err="1">
                <a:solidFill>
                  <a:srgbClr val="000000"/>
                </a:solidFill>
                <a:latin typeface="Arimo"/>
              </a:rPr>
              <a:t>cho</a:t>
            </a:r>
            <a:r>
              <a:rPr lang="en-US" sz="2199" spc="109" dirty="0">
                <a:solidFill>
                  <a:srgbClr val="000000"/>
                </a:solidFill>
                <a:latin typeface="Arimo"/>
              </a:rPr>
              <a:t> </a:t>
            </a:r>
            <a:r>
              <a:rPr lang="en-US" sz="2199" spc="109" dirty="0" err="1">
                <a:solidFill>
                  <a:srgbClr val="000000"/>
                </a:solidFill>
                <a:latin typeface="Arimo"/>
              </a:rPr>
              <a:t>nhân</a:t>
            </a:r>
            <a:r>
              <a:rPr lang="en-US" sz="2199" spc="109" dirty="0">
                <a:solidFill>
                  <a:srgbClr val="000000"/>
                </a:solidFill>
                <a:latin typeface="Arimo"/>
              </a:rPr>
              <a:t> </a:t>
            </a:r>
            <a:r>
              <a:rPr lang="en-US" sz="2199" spc="109" dirty="0" err="1">
                <a:solidFill>
                  <a:srgbClr val="000000"/>
                </a:solidFill>
                <a:latin typeface="Arimo"/>
              </a:rPr>
              <a:t>viên</a:t>
            </a:r>
            <a:r>
              <a:rPr lang="en-US" sz="2199" spc="109" dirty="0">
                <a:solidFill>
                  <a:srgbClr val="000000"/>
                </a:solidFill>
                <a:latin typeface="Arimo"/>
              </a:rPr>
              <a:t> </a:t>
            </a:r>
            <a:r>
              <a:rPr lang="en-US" sz="2199" spc="109" dirty="0" err="1">
                <a:solidFill>
                  <a:srgbClr val="000000"/>
                </a:solidFill>
                <a:latin typeface="Arimo"/>
              </a:rPr>
              <a:t>khách</a:t>
            </a:r>
            <a:r>
              <a:rPr lang="en-US" sz="2199" spc="109" dirty="0">
                <a:solidFill>
                  <a:srgbClr val="000000"/>
                </a:solidFill>
                <a:latin typeface="Arimo"/>
              </a:rPr>
              <a:t> </a:t>
            </a:r>
            <a:r>
              <a:rPr lang="en-US" sz="2199" spc="109" dirty="0" err="1">
                <a:solidFill>
                  <a:srgbClr val="000000"/>
                </a:solidFill>
                <a:latin typeface="Arimo"/>
              </a:rPr>
              <a:t>sạn</a:t>
            </a:r>
            <a:r>
              <a:rPr lang="en-US" sz="2199" spc="109" dirty="0">
                <a:solidFill>
                  <a:srgbClr val="000000"/>
                </a:solidFill>
                <a:latin typeface="Arimo"/>
              </a:rPr>
              <a:t>, </a:t>
            </a:r>
            <a:r>
              <a:rPr lang="en-US" sz="2199" spc="109" dirty="0" err="1">
                <a:solidFill>
                  <a:srgbClr val="000000"/>
                </a:solidFill>
                <a:latin typeface="Arimo"/>
              </a:rPr>
              <a:t>giúp</a:t>
            </a:r>
            <a:r>
              <a:rPr lang="en-US" sz="2199" spc="109" dirty="0">
                <a:solidFill>
                  <a:srgbClr val="000000"/>
                </a:solidFill>
                <a:latin typeface="Arimo"/>
              </a:rPr>
              <a:t> </a:t>
            </a:r>
            <a:r>
              <a:rPr lang="en-US" sz="2199" spc="109" dirty="0" err="1">
                <a:solidFill>
                  <a:srgbClr val="000000"/>
                </a:solidFill>
                <a:latin typeface="Arimo"/>
              </a:rPr>
              <a:t>họ</a:t>
            </a:r>
            <a:r>
              <a:rPr lang="en-US" sz="2199" spc="109" dirty="0">
                <a:solidFill>
                  <a:srgbClr val="000000"/>
                </a:solidFill>
                <a:latin typeface="Arimo"/>
              </a:rPr>
              <a:t> </a:t>
            </a:r>
            <a:r>
              <a:rPr lang="en-US" sz="2199" spc="109" dirty="0" err="1">
                <a:solidFill>
                  <a:srgbClr val="000000"/>
                </a:solidFill>
                <a:latin typeface="Arimo"/>
              </a:rPr>
              <a:t>tập</a:t>
            </a:r>
            <a:r>
              <a:rPr lang="en-US" sz="2199" spc="109" dirty="0">
                <a:solidFill>
                  <a:srgbClr val="000000"/>
                </a:solidFill>
                <a:latin typeface="Arimo"/>
              </a:rPr>
              <a:t> </a:t>
            </a:r>
            <a:r>
              <a:rPr lang="en-US" sz="2199" spc="109" dirty="0" err="1">
                <a:solidFill>
                  <a:srgbClr val="000000"/>
                </a:solidFill>
                <a:latin typeface="Arimo"/>
              </a:rPr>
              <a:t>trung</a:t>
            </a:r>
            <a:r>
              <a:rPr lang="en-US" sz="2199" spc="109" dirty="0">
                <a:solidFill>
                  <a:srgbClr val="000000"/>
                </a:solidFill>
                <a:latin typeface="Arimo"/>
              </a:rPr>
              <a:t> </a:t>
            </a:r>
            <a:r>
              <a:rPr lang="en-US" sz="2199" spc="109" dirty="0" err="1">
                <a:solidFill>
                  <a:srgbClr val="000000"/>
                </a:solidFill>
                <a:latin typeface="Arimo"/>
              </a:rPr>
              <a:t>vào</a:t>
            </a:r>
            <a:r>
              <a:rPr lang="en-US" sz="2199" spc="109" dirty="0">
                <a:solidFill>
                  <a:srgbClr val="000000"/>
                </a:solidFill>
                <a:latin typeface="Arimo"/>
              </a:rPr>
              <a:t> </a:t>
            </a:r>
            <a:r>
              <a:rPr lang="en-US" sz="2199" spc="109" dirty="0" err="1">
                <a:solidFill>
                  <a:srgbClr val="000000"/>
                </a:solidFill>
                <a:latin typeface="Arimo"/>
              </a:rPr>
              <a:t>các</a:t>
            </a:r>
            <a:r>
              <a:rPr lang="en-US" sz="2199" spc="109" dirty="0">
                <a:solidFill>
                  <a:srgbClr val="000000"/>
                </a:solidFill>
                <a:latin typeface="Arimo"/>
              </a:rPr>
              <a:t> </a:t>
            </a:r>
            <a:r>
              <a:rPr lang="en-US" sz="2199" spc="109" dirty="0" err="1">
                <a:solidFill>
                  <a:srgbClr val="000000"/>
                </a:solidFill>
                <a:latin typeface="Arimo"/>
              </a:rPr>
              <a:t>nhiệm</a:t>
            </a:r>
            <a:r>
              <a:rPr lang="en-US" sz="2199" spc="109" dirty="0">
                <a:solidFill>
                  <a:srgbClr val="000000"/>
                </a:solidFill>
                <a:latin typeface="Arimo"/>
              </a:rPr>
              <a:t> </a:t>
            </a:r>
            <a:r>
              <a:rPr lang="en-US" sz="2199" spc="109" dirty="0" err="1">
                <a:solidFill>
                  <a:srgbClr val="000000"/>
                </a:solidFill>
                <a:latin typeface="Arimo"/>
              </a:rPr>
              <a:t>vụ</a:t>
            </a:r>
            <a:r>
              <a:rPr lang="en-US" sz="2199" spc="109" dirty="0">
                <a:solidFill>
                  <a:srgbClr val="000000"/>
                </a:solidFill>
                <a:latin typeface="Arimo"/>
              </a:rPr>
              <a:t> </a:t>
            </a:r>
            <a:r>
              <a:rPr lang="en-US" sz="2199" spc="109" dirty="0" err="1">
                <a:solidFill>
                  <a:srgbClr val="000000"/>
                </a:solidFill>
                <a:latin typeface="Arimo"/>
              </a:rPr>
              <a:t>quan</a:t>
            </a:r>
            <a:r>
              <a:rPr lang="en-US" sz="2199" spc="109" dirty="0">
                <a:solidFill>
                  <a:srgbClr val="000000"/>
                </a:solidFill>
                <a:latin typeface="Arimo"/>
              </a:rPr>
              <a:t> </a:t>
            </a:r>
            <a:r>
              <a:rPr lang="en-US" sz="2199" spc="109" dirty="0" err="1">
                <a:solidFill>
                  <a:srgbClr val="000000"/>
                </a:solidFill>
                <a:latin typeface="Arimo"/>
              </a:rPr>
              <a:t>trọng</a:t>
            </a:r>
            <a:r>
              <a:rPr lang="en-US" sz="2199" spc="109" dirty="0">
                <a:solidFill>
                  <a:srgbClr val="000000"/>
                </a:solidFill>
                <a:latin typeface="Arimo"/>
              </a:rPr>
              <a:t> </a:t>
            </a:r>
            <a:r>
              <a:rPr lang="en-US" sz="2199" spc="109" dirty="0" err="1">
                <a:solidFill>
                  <a:srgbClr val="000000"/>
                </a:solidFill>
                <a:latin typeface="Arimo"/>
              </a:rPr>
              <a:t>khác</a:t>
            </a:r>
            <a:r>
              <a:rPr lang="en-US" sz="2199" spc="109" dirty="0">
                <a:solidFill>
                  <a:srgbClr val="000000"/>
                </a:solidFill>
                <a:latin typeface="Arimo"/>
              </a:rPr>
              <a:t>.</a:t>
            </a:r>
          </a:p>
          <a:p>
            <a:pPr algn="l">
              <a:lnSpc>
                <a:spcPts val="3299"/>
              </a:lnSpc>
              <a:spcBef>
                <a:spcPct val="0"/>
              </a:spcBef>
            </a:pPr>
            <a:endParaRPr lang="en-US" sz="2199" spc="109" dirty="0">
              <a:solidFill>
                <a:srgbClr val="000000"/>
              </a:solidFill>
              <a:latin typeface="Arimo"/>
            </a:endParaRPr>
          </a:p>
        </p:txBody>
      </p:sp>
      <p:grpSp>
        <p:nvGrpSpPr>
          <p:cNvPr id="17" name="Group 17"/>
          <p:cNvGrpSpPr/>
          <p:nvPr/>
        </p:nvGrpSpPr>
        <p:grpSpPr>
          <a:xfrm>
            <a:off x="16833446" y="9450443"/>
            <a:ext cx="851708" cy="525439"/>
            <a:chOff x="0" y="0"/>
            <a:chExt cx="714667" cy="440896"/>
          </a:xfrm>
        </p:grpSpPr>
        <p:sp>
          <p:nvSpPr>
            <p:cNvPr id="18" name="Freeform 18"/>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19" name="TextBox 19"/>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2</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28568"/>
            <a:ext cx="14356823" cy="4611825"/>
          </a:xfrm>
          <a:prstGeom prst="rect">
            <a:avLst/>
          </a:prstGeom>
        </p:spPr>
        <p:txBody>
          <a:bodyPr lIns="0" tIns="0" rIns="0" bIns="0" rtlCol="0" anchor="t">
            <a:spAutoFit/>
          </a:bodyPr>
          <a:lstStyle/>
          <a:p>
            <a:pPr marL="475998" lvl="1" indent="-237999" algn="l">
              <a:lnSpc>
                <a:spcPts val="3307"/>
              </a:lnSpc>
              <a:buFont typeface="Arial"/>
              <a:buChar char="•"/>
            </a:pP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Xây</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dựng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WebServer</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trên</a:t>
            </a:r>
            <a:r>
              <a:rPr lang="en-US" sz="2204" spc="110" dirty="0">
                <a:solidFill>
                  <a:srgbClr val="000000"/>
                </a:solidFill>
                <a:latin typeface="Arimo" panose="020B0604020202020204" charset="0"/>
                <a:ea typeface="Arimo" panose="020B0604020202020204" charset="0"/>
                <a:cs typeface="Arimo" panose="020B0604020202020204" charset="0"/>
              </a:rPr>
              <a:t> Raspberry Pi 4B.</a:t>
            </a:r>
          </a:p>
          <a:p>
            <a:pPr algn="l">
              <a:lnSpc>
                <a:spcPts val="3307"/>
              </a:lnSpc>
            </a:pPr>
            <a:endParaRPr lang="en-US" sz="2204" spc="110" dirty="0">
              <a:solidFill>
                <a:srgbClr val="000000"/>
              </a:solidFill>
              <a:latin typeface="Arimo" panose="020B0604020202020204" charset="0"/>
              <a:ea typeface="Arimo" panose="020B0604020202020204" charset="0"/>
              <a:cs typeface="Arimo" panose="020B0604020202020204" charset="0"/>
            </a:endParaRPr>
          </a:p>
          <a:p>
            <a:pPr marL="475998" lvl="1" indent="-237999" algn="l">
              <a:lnSpc>
                <a:spcPts val="3307"/>
              </a:lnSpc>
              <a:buFont typeface="Arial"/>
              <a:buChar char="•"/>
            </a:pPr>
            <a:r>
              <a:rPr lang="en-US" sz="2204" spc="110" dirty="0" err="1">
                <a:solidFill>
                  <a:srgbClr val="000000"/>
                </a:solidFill>
                <a:latin typeface="Arimo" panose="020B0604020202020204" charset="0"/>
                <a:ea typeface="Arimo" panose="020B0604020202020204" charset="0"/>
                <a:cs typeface="Arimo" panose="020B0604020202020204" charset="0"/>
              </a:rPr>
              <a:t>Tạo</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ra</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các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trang</a:t>
            </a:r>
            <a:r>
              <a:rPr lang="en-US" sz="2204" spc="110" dirty="0">
                <a:solidFill>
                  <a:srgbClr val="000000"/>
                </a:solidFill>
                <a:latin typeface="Arimo" panose="020B0604020202020204" charset="0"/>
                <a:ea typeface="Arimo" panose="020B0604020202020204" charset="0"/>
                <a:cs typeface="Arimo" panose="020B0604020202020204" charset="0"/>
              </a:rPr>
              <a:t> Web </a:t>
            </a:r>
            <a:r>
              <a:rPr lang="en-US" sz="2204" spc="110" dirty="0" err="1">
                <a:solidFill>
                  <a:srgbClr val="000000"/>
                </a:solidFill>
                <a:latin typeface="Arimo" panose="020B0604020202020204" charset="0"/>
                <a:ea typeface="Arimo" panose="020B0604020202020204" charset="0"/>
                <a:cs typeface="Arimo" panose="020B0604020202020204" charset="0"/>
              </a:rPr>
              <a:t>tương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tác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với</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khách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hàng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gồm</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chức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năng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đặt</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phòng</a:t>
            </a:r>
            <a:r>
              <a:rPr lang="en-US" sz="2204" spc="110" dirty="0">
                <a:solidFill>
                  <a:srgbClr val="000000"/>
                </a:solidFill>
                <a:latin typeface="Arimo" panose="020B0604020202020204" charset="0"/>
                <a:ea typeface="Arimo" panose="020B0604020202020204" charset="0"/>
                <a:cs typeface="Arimo" panose="020B0604020202020204" charset="0"/>
              </a:rPr>
              <a:t> online, check-in, </a:t>
            </a:r>
            <a:r>
              <a:rPr lang="en-US" sz="2204" spc="110" dirty="0" err="1">
                <a:solidFill>
                  <a:srgbClr val="000000"/>
                </a:solidFill>
                <a:latin typeface="Arimo" panose="020B0604020202020204" charset="0"/>
                <a:ea typeface="Arimo" panose="020B0604020202020204" charset="0"/>
                <a:cs typeface="Arimo" panose="020B0604020202020204" charset="0"/>
              </a:rPr>
              <a:t>và</a:t>
            </a:r>
            <a:r>
              <a:rPr lang="en-US" sz="2204" spc="110" dirty="0">
                <a:solidFill>
                  <a:srgbClr val="000000"/>
                </a:solidFill>
                <a:latin typeface="Arimo" panose="020B0604020202020204" charset="0"/>
                <a:ea typeface="Arimo" panose="020B0604020202020204" charset="0"/>
                <a:cs typeface="Arimo" panose="020B0604020202020204" charset="0"/>
              </a:rPr>
              <a:t> check-out. Trang </a:t>
            </a:r>
            <a:r>
              <a:rPr lang="en-US" sz="2204" spc="110" dirty="0" err="1">
                <a:solidFill>
                  <a:srgbClr val="000000"/>
                </a:solidFill>
                <a:latin typeface="Arimo" panose="020B0604020202020204" charset="0"/>
                <a:ea typeface="Arimo" panose="020B0604020202020204" charset="0"/>
                <a:cs typeface="Arimo" panose="020B0604020202020204" charset="0"/>
              </a:rPr>
              <a:t>dành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cho</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quản</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lý</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của</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hệ</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thống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để</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xác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nhận</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các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yêu</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cầu</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của</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khách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hàng</a:t>
            </a:r>
            <a:r>
              <a:rPr lang="en-US" sz="2204" spc="110" dirty="0">
                <a:solidFill>
                  <a:srgbClr val="000000"/>
                </a:solidFill>
                <a:latin typeface="Arimo" panose="020B0604020202020204" charset="0"/>
                <a:ea typeface="Arimo" panose="020B0604020202020204" charset="0"/>
                <a:cs typeface="Arimo" panose="020B0604020202020204" charset="0"/>
              </a:rPr>
              <a:t>.</a:t>
            </a:r>
          </a:p>
          <a:p>
            <a:pPr algn="l">
              <a:lnSpc>
                <a:spcPts val="3307"/>
              </a:lnSpc>
            </a:pPr>
            <a:endParaRPr lang="en-US" sz="2204" spc="110" dirty="0">
              <a:solidFill>
                <a:srgbClr val="000000"/>
              </a:solidFill>
              <a:latin typeface="Arimo" panose="020B0604020202020204" charset="0"/>
              <a:ea typeface="Arimo" panose="020B0604020202020204" charset="0"/>
              <a:cs typeface="Arimo" panose="020B0604020202020204" charset="0"/>
            </a:endParaRPr>
          </a:p>
          <a:p>
            <a:pPr marL="475998" lvl="1" indent="-237999" algn="l">
              <a:lnSpc>
                <a:spcPts val="3307"/>
              </a:lnSpc>
              <a:buFont typeface="Arial"/>
              <a:buChar char="•"/>
            </a:pPr>
            <a:r>
              <a:rPr lang="en-US" sz="2204" spc="110" dirty="0" err="1">
                <a:solidFill>
                  <a:srgbClr val="000000"/>
                </a:solidFill>
                <a:latin typeface="Arimo" panose="020B0604020202020204" charset="0"/>
                <a:ea typeface="Arimo" panose="020B0604020202020204" charset="0"/>
                <a:cs typeface="Arimo" panose="020B0604020202020204" charset="0"/>
              </a:rPr>
              <a:t>Quét</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và</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giải</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mã</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thành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công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mã</a:t>
            </a:r>
            <a:r>
              <a:rPr lang="en-US" sz="2204" spc="110" dirty="0">
                <a:solidFill>
                  <a:srgbClr val="000000"/>
                </a:solidFill>
                <a:latin typeface="Arimo" panose="020B0604020202020204" charset="0"/>
                <a:ea typeface="Arimo" panose="020B0604020202020204" charset="0"/>
                <a:cs typeface="Arimo" panose="020B0604020202020204" charset="0"/>
              </a:rPr>
              <a:t> QR </a:t>
            </a:r>
            <a:r>
              <a:rPr lang="en-US" sz="2204" spc="110" dirty="0" err="1">
                <a:solidFill>
                  <a:srgbClr val="000000"/>
                </a:solidFill>
                <a:latin typeface="Arimo" panose="020B0604020202020204" charset="0"/>
                <a:ea typeface="Arimo" panose="020B0604020202020204" charset="0"/>
                <a:cs typeface="Arimo" panose="020B0604020202020204" charset="0"/>
              </a:rPr>
              <a:t>trên</a:t>
            </a:r>
            <a:r>
              <a:rPr lang="en-US" sz="2204" spc="110" dirty="0">
                <a:solidFill>
                  <a:srgbClr val="000000"/>
                </a:solidFill>
                <a:latin typeface="Arimo" panose="020B0604020202020204" charset="0"/>
                <a:ea typeface="Arimo" panose="020B0604020202020204" charset="0"/>
                <a:cs typeface="Arimo" panose="020B0604020202020204" charset="0"/>
              </a:rPr>
              <a:t> CCCD </a:t>
            </a:r>
            <a:r>
              <a:rPr lang="en-US" sz="2204" spc="110" dirty="0" err="1">
                <a:solidFill>
                  <a:srgbClr val="000000"/>
                </a:solidFill>
                <a:latin typeface="Arimo" panose="020B0604020202020204" charset="0"/>
                <a:ea typeface="Arimo" panose="020B0604020202020204" charset="0"/>
                <a:cs typeface="Arimo" panose="020B0604020202020204" charset="0"/>
              </a:rPr>
              <a:t>của</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khách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hàng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để</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thu</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thập</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và</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quản</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lý</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dữ</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liệu</a:t>
            </a:r>
            <a:r>
              <a:rPr lang="en-US" sz="2204" spc="110" dirty="0">
                <a:solidFill>
                  <a:srgbClr val="000000"/>
                </a:solidFill>
                <a:latin typeface="Arimo" panose="020B0604020202020204" charset="0"/>
                <a:ea typeface="Arimo" panose="020B0604020202020204" charset="0"/>
                <a:cs typeface="Arimo" panose="020B0604020202020204" charset="0"/>
              </a:rPr>
              <a:t>.</a:t>
            </a:r>
          </a:p>
          <a:p>
            <a:pPr algn="l">
              <a:lnSpc>
                <a:spcPts val="3307"/>
              </a:lnSpc>
            </a:pPr>
            <a:endParaRPr lang="en-US" sz="2204" spc="110" dirty="0">
              <a:solidFill>
                <a:srgbClr val="000000"/>
              </a:solidFill>
              <a:latin typeface="Arimo" panose="020B0604020202020204" charset="0"/>
              <a:ea typeface="Arimo" panose="020B0604020202020204" charset="0"/>
              <a:cs typeface="Arimo" panose="020B0604020202020204" charset="0"/>
            </a:endParaRPr>
          </a:p>
          <a:p>
            <a:pPr marL="475998" lvl="1" indent="-237999" algn="l">
              <a:lnSpc>
                <a:spcPts val="3307"/>
              </a:lnSpc>
              <a:buFont typeface="Arial"/>
              <a:buChar char="•"/>
            </a:pPr>
            <a:r>
              <a:rPr lang="en-US" sz="2204" spc="110" dirty="0" err="1">
                <a:solidFill>
                  <a:srgbClr val="000000"/>
                </a:solidFill>
                <a:latin typeface="Arimo" panose="020B0604020202020204" charset="0"/>
                <a:ea typeface="Arimo" panose="020B0604020202020204" charset="0"/>
                <a:cs typeface="Arimo" panose="020B0604020202020204" charset="0"/>
              </a:rPr>
              <a:t>Xây</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dựng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hệ</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thống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mô</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hình</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phòng</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lưu</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trú</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được</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điều</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khiển</a:t>
            </a:r>
            <a:r>
              <a:rPr lang="en-US" sz="2204" spc="110" dirty="0">
                <a:solidFill>
                  <a:srgbClr val="000000"/>
                </a:solidFill>
                <a:latin typeface="Arimo" panose="020B0604020202020204" charset="0"/>
                <a:ea typeface="Arimo" panose="020B0604020202020204" charset="0"/>
                <a:cs typeface="Arimo" panose="020B0604020202020204" charset="0"/>
              </a:rPr>
              <a:t> </a:t>
            </a:r>
            <a:r>
              <a:rPr lang="en-US" sz="2204" spc="110" dirty="0" err="1">
                <a:solidFill>
                  <a:srgbClr val="000000"/>
                </a:solidFill>
                <a:latin typeface="Arimo" panose="020B0604020202020204" charset="0"/>
                <a:ea typeface="Arimo" panose="020B0604020202020204" charset="0"/>
                <a:cs typeface="Arimo" panose="020B0604020202020204" charset="0"/>
              </a:rPr>
              <a:t>bởi</a:t>
            </a:r>
            <a:r>
              <a:rPr lang="en-US" sz="2204" spc="110" dirty="0">
                <a:solidFill>
                  <a:srgbClr val="000000"/>
                </a:solidFill>
                <a:latin typeface="Arimo" panose="020B0604020202020204" charset="0"/>
                <a:ea typeface="Arimo" panose="020B0604020202020204" charset="0"/>
                <a:cs typeface="Arimo" panose="020B0604020202020204" charset="0"/>
              </a:rPr>
              <a:t> ESP32.</a:t>
            </a:r>
          </a:p>
          <a:p>
            <a:pPr algn="l">
              <a:lnSpc>
                <a:spcPts val="3307"/>
              </a:lnSpc>
            </a:pPr>
            <a:endParaRPr lang="en-US" sz="2204" spc="110" dirty="0">
              <a:solidFill>
                <a:srgbClr val="000000"/>
              </a:solidFill>
              <a:latin typeface="Arimo" panose="020B0604020202020204" charset="0"/>
              <a:ea typeface="Arimo" panose="020B0604020202020204" charset="0"/>
              <a:cs typeface="Arimo" panose="020B0604020202020204" charset="0"/>
            </a:endParaRPr>
          </a:p>
          <a:p>
            <a:pPr algn="l">
              <a:lnSpc>
                <a:spcPts val="3307"/>
              </a:lnSpc>
            </a:pPr>
            <a:endParaRPr lang="en-US" sz="2204" spc="110" dirty="0">
              <a:solidFill>
                <a:srgbClr val="000000"/>
              </a:solidFill>
              <a:latin typeface="Arimo" panose="020B0604020202020204" charset="0"/>
              <a:ea typeface="Arimo" panose="020B0604020202020204" charset="0"/>
              <a:cs typeface="Arimo" panose="020B0604020202020204" charset="0"/>
            </a:endParaRPr>
          </a:p>
          <a:p>
            <a:pPr algn="l">
              <a:lnSpc>
                <a:spcPts val="3307"/>
              </a:lnSpc>
              <a:spcBef>
                <a:spcPct val="0"/>
              </a:spcBef>
            </a:pPr>
            <a:endParaRPr lang="en-US" sz="2204" spc="110" dirty="0">
              <a:solidFill>
                <a:srgbClr val="000000"/>
              </a:solidFill>
              <a:latin typeface="Arimo" panose="020B0604020202020204" charset="0"/>
              <a:ea typeface="Arimo" panose="020B0604020202020204" charset="0"/>
              <a:cs typeface="Arimo" panose="020B0604020202020204" charset="0"/>
            </a:endParaRPr>
          </a:p>
        </p:txBody>
      </p:sp>
      <p:grpSp>
        <p:nvGrpSpPr>
          <p:cNvPr id="3" name="Group 3"/>
          <p:cNvGrpSpPr/>
          <p:nvPr/>
        </p:nvGrpSpPr>
        <p:grpSpPr>
          <a:xfrm>
            <a:off x="16833446" y="9450443"/>
            <a:ext cx="851708" cy="525439"/>
            <a:chOff x="0" y="0"/>
            <a:chExt cx="714667" cy="440896"/>
          </a:xfrm>
        </p:grpSpPr>
        <p:sp>
          <p:nvSpPr>
            <p:cNvPr id="4" name="Freeform 4"/>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5" name="TextBox 5"/>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3</a:t>
              </a:r>
            </a:p>
          </p:txBody>
        </p:sp>
      </p:grpSp>
      <p:grpSp>
        <p:nvGrpSpPr>
          <p:cNvPr id="6" name="Group 6"/>
          <p:cNvGrpSpPr/>
          <p:nvPr/>
        </p:nvGrpSpPr>
        <p:grpSpPr>
          <a:xfrm>
            <a:off x="1331494" y="456352"/>
            <a:ext cx="14473862" cy="596834"/>
            <a:chOff x="0" y="0"/>
            <a:chExt cx="3812046" cy="157191"/>
          </a:xfrm>
        </p:grpSpPr>
        <p:sp>
          <p:nvSpPr>
            <p:cNvPr id="7" name="Freeform 7"/>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8" name="TextBox 8"/>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9" name="Group 9"/>
          <p:cNvGrpSpPr/>
          <p:nvPr/>
        </p:nvGrpSpPr>
        <p:grpSpPr>
          <a:xfrm rot="1774373">
            <a:off x="2436137" y="14889"/>
            <a:ext cx="666014" cy="774998"/>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11" name="TextBox 11"/>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2" name="Group 12"/>
          <p:cNvGrpSpPr/>
          <p:nvPr/>
        </p:nvGrpSpPr>
        <p:grpSpPr>
          <a:xfrm rot="1774373">
            <a:off x="2452652" y="660530"/>
            <a:ext cx="666014" cy="774998"/>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4" name="TextBox 14"/>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5" name="Group 15"/>
          <p:cNvGrpSpPr/>
          <p:nvPr/>
        </p:nvGrpSpPr>
        <p:grpSpPr>
          <a:xfrm rot="1774373">
            <a:off x="1873401" y="331831"/>
            <a:ext cx="666014" cy="774998"/>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17" name="TextBox 17"/>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18" name="TextBox 18"/>
          <p:cNvSpPr txBox="1"/>
          <p:nvPr/>
        </p:nvSpPr>
        <p:spPr>
          <a:xfrm>
            <a:off x="3468108" y="506166"/>
            <a:ext cx="2381845"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 GIỚI THIỆU</a:t>
            </a:r>
          </a:p>
        </p:txBody>
      </p:sp>
      <p:sp>
        <p:nvSpPr>
          <p:cNvPr id="19" name="TextBox 19"/>
          <p:cNvSpPr txBox="1"/>
          <p:nvPr/>
        </p:nvSpPr>
        <p:spPr>
          <a:xfrm>
            <a:off x="1494077" y="1473197"/>
            <a:ext cx="2905720" cy="401955"/>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2. MỤC TIÊU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14653" y="2628900"/>
            <a:ext cx="7540694" cy="4610100"/>
          </a:xfrm>
          <a:custGeom>
            <a:avLst/>
            <a:gdLst/>
            <a:ahLst/>
            <a:cxnLst/>
            <a:rect l="l" t="t" r="r" b="b"/>
            <a:pathLst>
              <a:path w="9351471" h="4905874">
                <a:moveTo>
                  <a:pt x="0" y="0"/>
                </a:moveTo>
                <a:lnTo>
                  <a:pt x="9351472" y="0"/>
                </a:lnTo>
                <a:lnTo>
                  <a:pt x="9351472" y="4905874"/>
                </a:lnTo>
                <a:lnTo>
                  <a:pt x="0" y="4905874"/>
                </a:lnTo>
                <a:lnTo>
                  <a:pt x="0" y="0"/>
                </a:lnTo>
                <a:close/>
              </a:path>
            </a:pathLst>
          </a:custGeom>
          <a:blipFill>
            <a:blip r:embed="rId2"/>
            <a:stretch>
              <a:fillRect/>
            </a:stretch>
          </a:blipFill>
        </p:spPr>
        <p:txBody>
          <a:bodyPr/>
          <a:lstStyle/>
          <a:p>
            <a:endParaRPr lang="en-US" dirty="0">
              <a:latin typeface="Arimo" panose="020B0604020202020204" charset="0"/>
              <a:ea typeface="Arimo" panose="020B0604020202020204" charset="0"/>
              <a:cs typeface="Arimo" panose="020B0604020202020204" charset="0"/>
            </a:endParaRPr>
          </a:p>
        </p:txBody>
      </p:sp>
      <p:grpSp>
        <p:nvGrpSpPr>
          <p:cNvPr id="3" name="Group 3"/>
          <p:cNvGrpSpPr/>
          <p:nvPr/>
        </p:nvGrpSpPr>
        <p:grpSpPr>
          <a:xfrm>
            <a:off x="16833446" y="9450443"/>
            <a:ext cx="851708" cy="525439"/>
            <a:chOff x="0" y="0"/>
            <a:chExt cx="714667" cy="440896"/>
          </a:xfrm>
        </p:grpSpPr>
        <p:sp>
          <p:nvSpPr>
            <p:cNvPr id="4" name="Freeform 4"/>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5" name="TextBox 5"/>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4</a:t>
              </a:r>
            </a:p>
          </p:txBody>
        </p:sp>
      </p:grpSp>
      <p:sp>
        <p:nvSpPr>
          <p:cNvPr id="6" name="TextBox 6"/>
          <p:cNvSpPr txBox="1"/>
          <p:nvPr/>
        </p:nvSpPr>
        <p:spPr>
          <a:xfrm>
            <a:off x="1494077" y="1473197"/>
            <a:ext cx="3867448" cy="401955"/>
          </a:xfrm>
          <a:prstGeom prst="rect">
            <a:avLst/>
          </a:prstGeom>
        </p:spPr>
        <p:txBody>
          <a:bodyPr lIns="0" tIns="0" rIns="0" bIns="0" rtlCol="0" anchor="t">
            <a:spAutoFit/>
          </a:bodyPr>
          <a:lstStyle/>
          <a:p>
            <a:pPr algn="l">
              <a:lnSpc>
                <a:spcPts val="3299"/>
              </a:lnSpc>
              <a:spcBef>
                <a:spcPct val="0"/>
              </a:spcBef>
            </a:pPr>
            <a:r>
              <a:rPr lang="en-US" sz="2199" spc="109">
                <a:solidFill>
                  <a:srgbClr val="FF3131"/>
                </a:solidFill>
                <a:latin typeface="Arimo Bold"/>
              </a:rPr>
              <a:t>1. SƠ ĐỒ KHỐI HỆ THỐNG</a:t>
            </a:r>
          </a:p>
        </p:txBody>
      </p:sp>
      <p:grpSp>
        <p:nvGrpSpPr>
          <p:cNvPr id="7" name="Group 7"/>
          <p:cNvGrpSpPr/>
          <p:nvPr/>
        </p:nvGrpSpPr>
        <p:grpSpPr>
          <a:xfrm>
            <a:off x="1331494" y="456352"/>
            <a:ext cx="14473862" cy="596834"/>
            <a:chOff x="0" y="0"/>
            <a:chExt cx="3812046" cy="157191"/>
          </a:xfrm>
        </p:grpSpPr>
        <p:sp>
          <p:nvSpPr>
            <p:cNvPr id="8" name="Freeform 8"/>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9" name="TextBox 9"/>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10" name="Group 10"/>
          <p:cNvGrpSpPr/>
          <p:nvPr/>
        </p:nvGrpSpPr>
        <p:grpSpPr>
          <a:xfrm rot="1774373">
            <a:off x="2436137" y="14889"/>
            <a:ext cx="666014" cy="774998"/>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12" name="TextBox 12"/>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3" name="Group 13"/>
          <p:cNvGrpSpPr/>
          <p:nvPr/>
        </p:nvGrpSpPr>
        <p:grpSpPr>
          <a:xfrm rot="1774373">
            <a:off x="2452652" y="660530"/>
            <a:ext cx="666014" cy="774998"/>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15" name="TextBox 15"/>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16" name="Group 16"/>
          <p:cNvGrpSpPr/>
          <p:nvPr/>
        </p:nvGrpSpPr>
        <p:grpSpPr>
          <a:xfrm rot="1774373">
            <a:off x="1873401" y="331831"/>
            <a:ext cx="666014" cy="774998"/>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18" name="TextBox 18"/>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19" name="TextBox 19"/>
          <p:cNvSpPr txBox="1"/>
          <p:nvPr/>
        </p:nvSpPr>
        <p:spPr>
          <a:xfrm>
            <a:off x="3427801" y="506166"/>
            <a:ext cx="4470648"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II. NỘI DUNG THỰC HIỆN</a:t>
            </a:r>
          </a:p>
        </p:txBody>
      </p:sp>
      <p:sp>
        <p:nvSpPr>
          <p:cNvPr id="21" name="TextBox 20">
            <a:extLst>
              <a:ext uri="{FF2B5EF4-FFF2-40B4-BE49-F238E27FC236}">
                <a16:creationId xmlns:a16="http://schemas.microsoft.com/office/drawing/2014/main" id="{E638E32B-2DAE-98E6-689B-D89205708563}"/>
              </a:ext>
            </a:extLst>
          </p:cNvPr>
          <p:cNvSpPr txBox="1"/>
          <p:nvPr/>
        </p:nvSpPr>
        <p:spPr>
          <a:xfrm>
            <a:off x="1494077" y="2189959"/>
            <a:ext cx="8020576" cy="7879080"/>
          </a:xfrm>
          <a:prstGeom prst="rect">
            <a:avLst/>
          </a:prstGeom>
          <a:noFill/>
        </p:spPr>
        <p:txBody>
          <a:bodyPr wrap="square">
            <a:spAutoFit/>
          </a:bodyPr>
          <a:lstStyle/>
          <a:p>
            <a:pPr>
              <a:buFont typeface="Arial" panose="020B0604020202020204" pitchFamily="34" charset="0"/>
              <a:buChar char="•"/>
            </a:pPr>
            <a:r>
              <a:rPr lang="vi-VN" sz="2200" b="1" i="0" dirty="0">
                <a:solidFill>
                  <a:srgbClr val="000000"/>
                </a:solidFill>
                <a:effectLst/>
                <a:latin typeface="Arimo" panose="020B0604020202020204" charset="0"/>
                <a:ea typeface="Arimo" panose="020B0604020202020204" charset="0"/>
                <a:cs typeface="Arimo" panose="020B0604020202020204" charset="0"/>
              </a:rPr>
              <a:t>Khối giao tiếp</a:t>
            </a:r>
            <a:endParaRPr lang="vi-VN" sz="2200" dirty="0">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Khối này đảm nhiệm vai trò giao tiếp trực với khách hàng khi đặt phòng, nhận phòng và trả phòng. </a:t>
            </a:r>
            <a:endParaRPr lang="en-US" sz="2200" b="0" i="0" dirty="0">
              <a:solidFill>
                <a:srgbClr val="000000"/>
              </a:solidFill>
              <a:effectLst/>
              <a:latin typeface="Arimo" panose="020B0604020202020204" charset="0"/>
              <a:ea typeface="Arimo" panose="020B0604020202020204" charset="0"/>
              <a:cs typeface="Arimo" panose="020B0604020202020204" charset="0"/>
            </a:endParaRPr>
          </a:p>
          <a:p>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1" i="0" dirty="0">
                <a:solidFill>
                  <a:srgbClr val="000000"/>
                </a:solidFill>
                <a:effectLst/>
                <a:latin typeface="Arimo" panose="020B0604020202020204" charset="0"/>
                <a:ea typeface="Arimo" panose="020B0604020202020204" charset="0"/>
                <a:cs typeface="Arimo" panose="020B0604020202020204" charset="0"/>
              </a:rPr>
              <a:t>WebServer</a:t>
            </a:r>
            <a:endParaRPr lang="vi-VN" sz="2200" dirty="0">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Xử lý yêu cầu HTTP, tiếp nhận và phản hồi các yêu cầu của người dùng bằng cách điều hướng đến các trang chức năng hệ thống.</a:t>
            </a:r>
            <a:endParaRPr lang="en-US" sz="2200" b="0" i="0" dirty="0">
              <a:solidFill>
                <a:srgbClr val="000000"/>
              </a:solidFill>
              <a:effectLst/>
              <a:latin typeface="Arimo" panose="020B0604020202020204" charset="0"/>
              <a:ea typeface="Arimo" panose="020B0604020202020204" charset="0"/>
              <a:cs typeface="Arimo" panose="020B0604020202020204" charset="0"/>
            </a:endParaRPr>
          </a:p>
          <a:p>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1" i="0" dirty="0">
                <a:solidFill>
                  <a:srgbClr val="000000"/>
                </a:solidFill>
                <a:effectLst/>
                <a:latin typeface="Arimo" panose="020B0604020202020204" charset="0"/>
                <a:ea typeface="Arimo" panose="020B0604020202020204" charset="0"/>
                <a:cs typeface="Arimo" panose="020B0604020202020204" charset="0"/>
              </a:rPr>
              <a:t>Khối quản lý</a:t>
            </a:r>
            <a:endParaRPr lang="vi-VN" sz="2200" dirty="0">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Khối này sẽ có nhiệm vụ theo dõi các yêu cầu của khách hàng, đảm nhiệm việc truy xuất dữ liệu để cho người quản lý có thể dễ dàng quan sát và chăm sóc khách hàng.</a:t>
            </a:r>
            <a:endParaRPr lang="en-US" sz="2200" b="0" i="0" dirty="0">
              <a:solidFill>
                <a:srgbClr val="000000"/>
              </a:solidFill>
              <a:effectLst/>
              <a:latin typeface="Arimo" panose="020B0604020202020204" charset="0"/>
              <a:ea typeface="Arimo" panose="020B0604020202020204" charset="0"/>
              <a:cs typeface="Arimo" panose="020B0604020202020204" charset="0"/>
            </a:endParaRPr>
          </a:p>
          <a:p>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1" i="0" dirty="0">
                <a:solidFill>
                  <a:srgbClr val="000000"/>
                </a:solidFill>
                <a:effectLst/>
                <a:latin typeface="Arimo" panose="020B0604020202020204" charset="0"/>
                <a:ea typeface="Arimo" panose="020B0604020202020204" charset="0"/>
                <a:cs typeface="Arimo" panose="020B0604020202020204" charset="0"/>
              </a:rPr>
              <a:t>Database</a:t>
            </a:r>
            <a:endParaRPr lang="vi-VN" sz="2200" dirty="0">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Cơ sở dữ liệu đóng một vai trò quan trọng trong việc quản lý và tổ chức dữ liệu. Điều này bao gồm thông tin về khách hàng, giao dịch, thông tin phòng. </a:t>
            </a:r>
            <a:endParaRPr lang="en-US" sz="2200" b="0" i="0" dirty="0">
              <a:solidFill>
                <a:srgbClr val="000000"/>
              </a:solidFill>
              <a:effectLst/>
              <a:latin typeface="Arimo" panose="020B0604020202020204" charset="0"/>
              <a:ea typeface="Arimo" panose="020B0604020202020204" charset="0"/>
              <a:cs typeface="Arimo" panose="020B0604020202020204" charset="0"/>
            </a:endParaRPr>
          </a:p>
          <a:p>
            <a:endParaRPr lang="vi-VN" sz="2200" dirty="0">
              <a:solidFill>
                <a:srgbClr val="000000"/>
              </a:solidFill>
              <a:effectLst/>
              <a:latin typeface="Arimo" panose="020B0604020202020204" charset="0"/>
              <a:ea typeface="Arimo" panose="020B0604020202020204" charset="0"/>
              <a:cs typeface="Arimo" panose="020B0604020202020204" charset="0"/>
            </a:endParaRPr>
          </a:p>
          <a:p>
            <a:pPr>
              <a:buFont typeface="Arial" panose="020B0604020202020204" pitchFamily="34" charset="0"/>
              <a:buChar char="•"/>
            </a:pPr>
            <a:r>
              <a:rPr lang="vi-VN" sz="2200" b="1" i="0" dirty="0">
                <a:solidFill>
                  <a:srgbClr val="000000"/>
                </a:solidFill>
                <a:effectLst/>
                <a:latin typeface="Arimo" panose="020B0604020202020204" charset="0"/>
                <a:ea typeface="Arimo" panose="020B0604020202020204" charset="0"/>
                <a:cs typeface="Arimo" panose="020B0604020202020204" charset="0"/>
              </a:rPr>
              <a:t>Khối phần cứng</a:t>
            </a:r>
            <a:endParaRPr lang="vi-VN" sz="2200" dirty="0">
              <a:latin typeface="Arimo" panose="020B0604020202020204" charset="0"/>
              <a:ea typeface="Arimo" panose="020B0604020202020204" charset="0"/>
              <a:cs typeface="Arimo" panose="020B0604020202020204" charset="0"/>
            </a:endParaRPr>
          </a:p>
          <a:p>
            <a:r>
              <a:rPr lang="vi-VN" sz="2200" b="0" i="0" dirty="0">
                <a:solidFill>
                  <a:srgbClr val="000000"/>
                </a:solidFill>
                <a:effectLst/>
                <a:latin typeface="Arimo" panose="020B0604020202020204" charset="0"/>
                <a:ea typeface="Arimo" panose="020B0604020202020204" charset="0"/>
                <a:cs typeface="Arimo" panose="020B0604020202020204" charset="0"/>
              </a:rPr>
              <a:t>Khối này được đảm nhiệm bới ESP32 có vai trò xử lý các tác vụ vật lý như là: hiển thị LCD, mở khóa cửa điện từ, bật tắt đèn phòng, báo cháy.</a:t>
            </a:r>
            <a:endParaRPr lang="vi-VN" sz="2200" dirty="0">
              <a:solidFill>
                <a:srgbClr val="000000"/>
              </a:solidFill>
              <a:effectLst/>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1949" y="1369162"/>
            <a:ext cx="10312672" cy="8344001"/>
          </a:xfrm>
          <a:custGeom>
            <a:avLst/>
            <a:gdLst/>
            <a:ahLst/>
            <a:cxnLst/>
            <a:rect l="l" t="t" r="r" b="b"/>
            <a:pathLst>
              <a:path w="10312672" h="8344001">
                <a:moveTo>
                  <a:pt x="0" y="0"/>
                </a:moveTo>
                <a:lnTo>
                  <a:pt x="10312673" y="0"/>
                </a:lnTo>
                <a:lnTo>
                  <a:pt x="10312673" y="8344001"/>
                </a:lnTo>
                <a:lnTo>
                  <a:pt x="0" y="8344001"/>
                </a:lnTo>
                <a:lnTo>
                  <a:pt x="0" y="0"/>
                </a:lnTo>
                <a:close/>
              </a:path>
            </a:pathLst>
          </a:custGeom>
          <a:blipFill>
            <a:blip r:embed="rId2"/>
            <a:stretch>
              <a:fillRect t="-196" b="-196"/>
            </a:stretch>
          </a:blipFill>
        </p:spPr>
        <p:txBody>
          <a:bodyPr/>
          <a:lstStyle/>
          <a:p>
            <a:endParaRPr lang="en-US"/>
          </a:p>
        </p:txBody>
      </p:sp>
      <p:sp>
        <p:nvSpPr>
          <p:cNvPr id="3" name="TextBox 3"/>
          <p:cNvSpPr txBox="1"/>
          <p:nvPr/>
        </p:nvSpPr>
        <p:spPr>
          <a:xfrm>
            <a:off x="2832786" y="9374243"/>
            <a:ext cx="2830339" cy="688999"/>
          </a:xfrm>
          <a:prstGeom prst="rect">
            <a:avLst/>
          </a:prstGeom>
        </p:spPr>
        <p:txBody>
          <a:bodyPr lIns="0" tIns="0" rIns="0" bIns="0" rtlCol="0" anchor="t">
            <a:spAutoFit/>
          </a:bodyPr>
          <a:lstStyle/>
          <a:p>
            <a:pPr algn="ctr">
              <a:lnSpc>
                <a:spcPts val="2744"/>
              </a:lnSpc>
              <a:spcBef>
                <a:spcPct val="0"/>
              </a:spcBef>
            </a:pPr>
            <a:r>
              <a:rPr lang="en-US" sz="1829" spc="91">
                <a:solidFill>
                  <a:srgbClr val="191919"/>
                </a:solidFill>
                <a:latin typeface="Arimo"/>
              </a:rPr>
              <a:t>Chương trình trên Raspberry Pi 4</a:t>
            </a:r>
          </a:p>
        </p:txBody>
      </p:sp>
      <p:grpSp>
        <p:nvGrpSpPr>
          <p:cNvPr id="4" name="Group 4"/>
          <p:cNvGrpSpPr/>
          <p:nvPr/>
        </p:nvGrpSpPr>
        <p:grpSpPr>
          <a:xfrm>
            <a:off x="16833446" y="9450443"/>
            <a:ext cx="851708" cy="525439"/>
            <a:chOff x="0" y="0"/>
            <a:chExt cx="714667" cy="440896"/>
          </a:xfrm>
        </p:grpSpPr>
        <p:sp>
          <p:nvSpPr>
            <p:cNvPr id="5" name="Freeform 5"/>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6" name="TextBox 6"/>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5</a:t>
              </a:r>
            </a:p>
          </p:txBody>
        </p:sp>
      </p:grpSp>
      <p:sp>
        <p:nvSpPr>
          <p:cNvPr id="20" name="TextBox 20"/>
          <p:cNvSpPr txBox="1"/>
          <p:nvPr/>
        </p:nvSpPr>
        <p:spPr>
          <a:xfrm>
            <a:off x="1494077" y="1473197"/>
            <a:ext cx="5044827" cy="401955"/>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2. LƯU ĐỒ GIẢI THUẬT HỆ THỐNG</a:t>
            </a:r>
          </a:p>
        </p:txBody>
      </p:sp>
      <p:sp>
        <p:nvSpPr>
          <p:cNvPr id="22" name="TextBox 21">
            <a:extLst>
              <a:ext uri="{FF2B5EF4-FFF2-40B4-BE49-F238E27FC236}">
                <a16:creationId xmlns:a16="http://schemas.microsoft.com/office/drawing/2014/main" id="{56094814-AA94-7F3F-7421-87C03FA9EA9D}"/>
              </a:ext>
            </a:extLst>
          </p:cNvPr>
          <p:cNvSpPr txBox="1"/>
          <p:nvPr/>
        </p:nvSpPr>
        <p:spPr>
          <a:xfrm>
            <a:off x="1821384" y="2699104"/>
            <a:ext cx="4232181" cy="1107996"/>
          </a:xfrm>
          <a:prstGeom prst="rect">
            <a:avLst/>
          </a:prstGeom>
          <a:noFill/>
        </p:spPr>
        <p:txBody>
          <a:bodyPr wrap="square">
            <a:spAutoFit/>
          </a:bodyPr>
          <a:lstStyle/>
          <a:p>
            <a:r>
              <a:rPr lang="vi-VN" sz="2200" dirty="0">
                <a:latin typeface="Arimo" panose="020B0604020202020204" charset="0"/>
                <a:ea typeface="Arimo" panose="020B0604020202020204" charset="0"/>
                <a:cs typeface="Arimo" panose="020B0604020202020204" charset="0"/>
              </a:rPr>
              <a:t>Lưu đồ mô tả quy trình đăng ký phòng online, check</a:t>
            </a:r>
            <a:r>
              <a:rPr lang="en-US" sz="2200" dirty="0">
                <a:latin typeface="Arimo" panose="020B0604020202020204" charset="0"/>
                <a:ea typeface="Arimo" panose="020B0604020202020204" charset="0"/>
                <a:cs typeface="Arimo" panose="020B0604020202020204" charset="0"/>
              </a:rPr>
              <a:t>-</a:t>
            </a:r>
            <a:r>
              <a:rPr lang="vi-VN" sz="2200" dirty="0">
                <a:latin typeface="Arimo" panose="020B0604020202020204" charset="0"/>
                <a:ea typeface="Arimo" panose="020B0604020202020204" charset="0"/>
                <a:cs typeface="Arimo" panose="020B0604020202020204" charset="0"/>
              </a:rPr>
              <a:t> in</a:t>
            </a:r>
            <a:r>
              <a:rPr lang="en-US" sz="2200" dirty="0">
                <a:latin typeface="Arimo" panose="020B0604020202020204" charset="0"/>
                <a:ea typeface="Arimo" panose="020B0604020202020204" charset="0"/>
                <a:cs typeface="Arimo" panose="020B0604020202020204" charset="0"/>
              </a:rPr>
              <a:t>,</a:t>
            </a:r>
            <a:r>
              <a:rPr lang="vi-VN" sz="2200" dirty="0">
                <a:latin typeface="Arimo" panose="020B0604020202020204" charset="0"/>
                <a:ea typeface="Arimo" panose="020B0604020202020204" charset="0"/>
                <a:cs typeface="Arimo" panose="020B0604020202020204" charset="0"/>
              </a:rPr>
              <a:t> check</a:t>
            </a:r>
            <a:r>
              <a:rPr lang="en-US" sz="2200" dirty="0">
                <a:latin typeface="Arimo" panose="020B0604020202020204" charset="0"/>
                <a:ea typeface="Arimo" panose="020B0604020202020204" charset="0"/>
                <a:cs typeface="Arimo" panose="020B0604020202020204" charset="0"/>
              </a:rPr>
              <a:t>-</a:t>
            </a:r>
            <a:r>
              <a:rPr lang="vi-VN" sz="2200" dirty="0">
                <a:latin typeface="Arimo" panose="020B0604020202020204" charset="0"/>
                <a:ea typeface="Arimo" panose="020B0604020202020204" charset="0"/>
                <a:cs typeface="Arimo" panose="020B0604020202020204" charset="0"/>
              </a:rPr>
              <a:t>out</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của</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khách</a:t>
            </a:r>
            <a:r>
              <a:rPr lang="en-US" sz="2200" dirty="0">
                <a:latin typeface="Arimo" panose="020B0604020202020204" charset="0"/>
                <a:ea typeface="Arimo" panose="020B0604020202020204" charset="0"/>
                <a:cs typeface="Arimo" panose="020B0604020202020204" charset="0"/>
              </a:rPr>
              <a:t> </a:t>
            </a:r>
            <a:r>
              <a:rPr lang="en-US" sz="2200" dirty="0" err="1">
                <a:latin typeface="Arimo" panose="020B0604020202020204" charset="0"/>
                <a:ea typeface="Arimo" panose="020B0604020202020204" charset="0"/>
                <a:cs typeface="Arimo" panose="020B0604020202020204" charset="0"/>
              </a:rPr>
              <a:t>hàng</a:t>
            </a:r>
            <a:r>
              <a:rPr lang="en-US" sz="2200" dirty="0">
                <a:latin typeface="Arimo" panose="020B0604020202020204" charset="0"/>
                <a:ea typeface="Arimo" panose="020B0604020202020204" charset="0"/>
                <a:cs typeface="Arimo" panose="020B0604020202020204" charset="0"/>
              </a:rPr>
              <a:t>. </a:t>
            </a:r>
            <a:endParaRPr lang="vi-VN" sz="2200" dirty="0">
              <a:latin typeface="Arimo" panose="020B0604020202020204" charset="0"/>
              <a:ea typeface="Arimo" panose="020B0604020202020204" charset="0"/>
              <a:cs typeface="Arimo" panose="020B0604020202020204" charset="0"/>
            </a:endParaRPr>
          </a:p>
        </p:txBody>
      </p:sp>
      <p:grpSp>
        <p:nvGrpSpPr>
          <p:cNvPr id="21" name="Group 7">
            <a:extLst>
              <a:ext uri="{FF2B5EF4-FFF2-40B4-BE49-F238E27FC236}">
                <a16:creationId xmlns:a16="http://schemas.microsoft.com/office/drawing/2014/main" id="{2D2CBCFF-B2B2-CCF5-6DBE-1E2566AC5832}"/>
              </a:ext>
            </a:extLst>
          </p:cNvPr>
          <p:cNvGrpSpPr/>
          <p:nvPr/>
        </p:nvGrpSpPr>
        <p:grpSpPr>
          <a:xfrm>
            <a:off x="1331494" y="456352"/>
            <a:ext cx="14473862" cy="596834"/>
            <a:chOff x="0" y="0"/>
            <a:chExt cx="3812046" cy="157191"/>
          </a:xfrm>
        </p:grpSpPr>
        <p:sp>
          <p:nvSpPr>
            <p:cNvPr id="23" name="Freeform 8">
              <a:extLst>
                <a:ext uri="{FF2B5EF4-FFF2-40B4-BE49-F238E27FC236}">
                  <a16:creationId xmlns:a16="http://schemas.microsoft.com/office/drawing/2014/main" id="{FA432212-ACB6-A0CA-198E-7B3E17A49F88}"/>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4" name="TextBox 9">
              <a:extLst>
                <a:ext uri="{FF2B5EF4-FFF2-40B4-BE49-F238E27FC236}">
                  <a16:creationId xmlns:a16="http://schemas.microsoft.com/office/drawing/2014/main" id="{8C047FF9-5A7B-F277-DB9A-CA6C4405B51F}"/>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5" name="Group 10">
            <a:extLst>
              <a:ext uri="{FF2B5EF4-FFF2-40B4-BE49-F238E27FC236}">
                <a16:creationId xmlns:a16="http://schemas.microsoft.com/office/drawing/2014/main" id="{CCA8792E-1794-2B07-06B3-F76CA6A0B31A}"/>
              </a:ext>
            </a:extLst>
          </p:cNvPr>
          <p:cNvGrpSpPr/>
          <p:nvPr/>
        </p:nvGrpSpPr>
        <p:grpSpPr>
          <a:xfrm rot="1774373">
            <a:off x="2436137" y="14889"/>
            <a:ext cx="666014" cy="774998"/>
            <a:chOff x="0" y="0"/>
            <a:chExt cx="698500" cy="812800"/>
          </a:xfrm>
        </p:grpSpPr>
        <p:sp>
          <p:nvSpPr>
            <p:cNvPr id="26" name="Freeform 11">
              <a:extLst>
                <a:ext uri="{FF2B5EF4-FFF2-40B4-BE49-F238E27FC236}">
                  <a16:creationId xmlns:a16="http://schemas.microsoft.com/office/drawing/2014/main" id="{9F55BDB4-12D4-5357-DFF2-F7569F1009C6}"/>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7" name="TextBox 12">
              <a:extLst>
                <a:ext uri="{FF2B5EF4-FFF2-40B4-BE49-F238E27FC236}">
                  <a16:creationId xmlns:a16="http://schemas.microsoft.com/office/drawing/2014/main" id="{ABA5E738-F419-BC03-F022-1BF7A3E7ADE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8" name="Group 13">
            <a:extLst>
              <a:ext uri="{FF2B5EF4-FFF2-40B4-BE49-F238E27FC236}">
                <a16:creationId xmlns:a16="http://schemas.microsoft.com/office/drawing/2014/main" id="{6B30E2DA-4E81-7A2A-8639-10D138B50B90}"/>
              </a:ext>
            </a:extLst>
          </p:cNvPr>
          <p:cNvGrpSpPr/>
          <p:nvPr/>
        </p:nvGrpSpPr>
        <p:grpSpPr>
          <a:xfrm rot="1774373">
            <a:off x="2452652" y="660530"/>
            <a:ext cx="666014" cy="774998"/>
            <a:chOff x="0" y="0"/>
            <a:chExt cx="698500" cy="812800"/>
          </a:xfrm>
        </p:grpSpPr>
        <p:sp>
          <p:nvSpPr>
            <p:cNvPr id="29" name="Freeform 14">
              <a:extLst>
                <a:ext uri="{FF2B5EF4-FFF2-40B4-BE49-F238E27FC236}">
                  <a16:creationId xmlns:a16="http://schemas.microsoft.com/office/drawing/2014/main" id="{033FDCAD-CE38-FFD4-7832-190D762E3881}"/>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30" name="TextBox 15">
              <a:extLst>
                <a:ext uri="{FF2B5EF4-FFF2-40B4-BE49-F238E27FC236}">
                  <a16:creationId xmlns:a16="http://schemas.microsoft.com/office/drawing/2014/main" id="{F3E73B23-296D-F54C-FA0E-7B593B732A2D}"/>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1" name="Group 16">
            <a:extLst>
              <a:ext uri="{FF2B5EF4-FFF2-40B4-BE49-F238E27FC236}">
                <a16:creationId xmlns:a16="http://schemas.microsoft.com/office/drawing/2014/main" id="{CFC704B2-8033-49F2-1376-71A755367350}"/>
              </a:ext>
            </a:extLst>
          </p:cNvPr>
          <p:cNvGrpSpPr/>
          <p:nvPr/>
        </p:nvGrpSpPr>
        <p:grpSpPr>
          <a:xfrm rot="1774373">
            <a:off x="1873401" y="331831"/>
            <a:ext cx="666014" cy="774998"/>
            <a:chOff x="0" y="0"/>
            <a:chExt cx="698500" cy="812800"/>
          </a:xfrm>
        </p:grpSpPr>
        <p:sp>
          <p:nvSpPr>
            <p:cNvPr id="32" name="Freeform 17">
              <a:extLst>
                <a:ext uri="{FF2B5EF4-FFF2-40B4-BE49-F238E27FC236}">
                  <a16:creationId xmlns:a16="http://schemas.microsoft.com/office/drawing/2014/main" id="{3ECEF4AA-71EC-4E25-9682-306DE1B9E0D2}"/>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3" name="TextBox 18">
              <a:extLst>
                <a:ext uri="{FF2B5EF4-FFF2-40B4-BE49-F238E27FC236}">
                  <a16:creationId xmlns:a16="http://schemas.microsoft.com/office/drawing/2014/main" id="{A2227016-D487-059A-8AD0-6281ACD3B967}"/>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4" name="TextBox 19">
            <a:extLst>
              <a:ext uri="{FF2B5EF4-FFF2-40B4-BE49-F238E27FC236}">
                <a16:creationId xmlns:a16="http://schemas.microsoft.com/office/drawing/2014/main" id="{B8B15BE9-F3DB-F2AE-89EB-8B3968497B42}"/>
              </a:ext>
            </a:extLst>
          </p:cNvPr>
          <p:cNvSpPr txBox="1"/>
          <p:nvPr/>
        </p:nvSpPr>
        <p:spPr>
          <a:xfrm>
            <a:off x="3427801" y="506166"/>
            <a:ext cx="4470648"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II. NỘI DUNG THỰC HIỆN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35727" y="1348909"/>
            <a:ext cx="9793714" cy="8374702"/>
          </a:xfrm>
          <a:custGeom>
            <a:avLst/>
            <a:gdLst/>
            <a:ahLst/>
            <a:cxnLst/>
            <a:rect l="l" t="t" r="r" b="b"/>
            <a:pathLst>
              <a:path w="9793714" h="8374702">
                <a:moveTo>
                  <a:pt x="0" y="0"/>
                </a:moveTo>
                <a:lnTo>
                  <a:pt x="9793714" y="0"/>
                </a:lnTo>
                <a:lnTo>
                  <a:pt x="9793714" y="8374702"/>
                </a:lnTo>
                <a:lnTo>
                  <a:pt x="0" y="837470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247955" y="9330563"/>
            <a:ext cx="2830339" cy="688999"/>
          </a:xfrm>
          <a:prstGeom prst="rect">
            <a:avLst/>
          </a:prstGeom>
        </p:spPr>
        <p:txBody>
          <a:bodyPr lIns="0" tIns="0" rIns="0" bIns="0" rtlCol="0" anchor="t">
            <a:spAutoFit/>
          </a:bodyPr>
          <a:lstStyle/>
          <a:p>
            <a:pPr algn="ctr">
              <a:lnSpc>
                <a:spcPts val="2744"/>
              </a:lnSpc>
              <a:spcBef>
                <a:spcPct val="0"/>
              </a:spcBef>
            </a:pPr>
            <a:r>
              <a:rPr lang="en-US" sz="1829" spc="91">
                <a:solidFill>
                  <a:srgbClr val="191919"/>
                </a:solidFill>
                <a:latin typeface="Arimo"/>
              </a:rPr>
              <a:t>Chương trình trên Raspberry Pi 4</a:t>
            </a:r>
          </a:p>
        </p:txBody>
      </p:sp>
      <p:grpSp>
        <p:nvGrpSpPr>
          <p:cNvPr id="4" name="Group 4"/>
          <p:cNvGrpSpPr/>
          <p:nvPr/>
        </p:nvGrpSpPr>
        <p:grpSpPr>
          <a:xfrm>
            <a:off x="16833446" y="9450443"/>
            <a:ext cx="851708" cy="525439"/>
            <a:chOff x="0" y="0"/>
            <a:chExt cx="714667" cy="440896"/>
          </a:xfrm>
        </p:grpSpPr>
        <p:sp>
          <p:nvSpPr>
            <p:cNvPr id="5" name="Freeform 5"/>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6" name="TextBox 6"/>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6</a:t>
              </a:r>
            </a:p>
          </p:txBody>
        </p:sp>
      </p:grpSp>
      <p:sp>
        <p:nvSpPr>
          <p:cNvPr id="20" name="TextBox 20"/>
          <p:cNvSpPr txBox="1"/>
          <p:nvPr/>
        </p:nvSpPr>
        <p:spPr>
          <a:xfrm>
            <a:off x="1494077" y="1473197"/>
            <a:ext cx="4737646" cy="401955"/>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3. BIỂU ĐỒ TUẦN TỰ HỆ THỐNG</a:t>
            </a:r>
          </a:p>
        </p:txBody>
      </p:sp>
      <p:sp>
        <p:nvSpPr>
          <p:cNvPr id="22" name="TextBox 21">
            <a:extLst>
              <a:ext uri="{FF2B5EF4-FFF2-40B4-BE49-F238E27FC236}">
                <a16:creationId xmlns:a16="http://schemas.microsoft.com/office/drawing/2014/main" id="{88195235-9311-DB81-7CEB-B04D0116882F}"/>
              </a:ext>
            </a:extLst>
          </p:cNvPr>
          <p:cNvSpPr txBox="1"/>
          <p:nvPr/>
        </p:nvSpPr>
        <p:spPr>
          <a:xfrm>
            <a:off x="1854151" y="2507804"/>
            <a:ext cx="4533322" cy="2123658"/>
          </a:xfrm>
          <a:prstGeom prst="rect">
            <a:avLst/>
          </a:prstGeom>
          <a:noFill/>
        </p:spPr>
        <p:txBody>
          <a:bodyPr wrap="square">
            <a:spAutoFit/>
          </a:bodyPr>
          <a:lstStyle/>
          <a:p>
            <a:r>
              <a:rPr lang="vi-VN" sz="2200" dirty="0">
                <a:latin typeface="Arimo" panose="020B0604020202020204" charset="0"/>
                <a:ea typeface="Arimo" panose="020B0604020202020204" charset="0"/>
                <a:cs typeface="Arimo" panose="020B0604020202020204" charset="0"/>
              </a:rPr>
              <a:t>Biểu đồ tuần tự(sequence diagram) thể hiện trực quan các tương tác, các sự kiện, cách di chuyển của các luồng dữ liệu tuần tự trong miền thời gian để tạo nên các chức năng của hệ thống.</a:t>
            </a:r>
          </a:p>
        </p:txBody>
      </p:sp>
      <p:grpSp>
        <p:nvGrpSpPr>
          <p:cNvPr id="21" name="Group 7">
            <a:extLst>
              <a:ext uri="{FF2B5EF4-FFF2-40B4-BE49-F238E27FC236}">
                <a16:creationId xmlns:a16="http://schemas.microsoft.com/office/drawing/2014/main" id="{7FBAEBB1-797D-3D09-7FCC-38B16D7A88A3}"/>
              </a:ext>
            </a:extLst>
          </p:cNvPr>
          <p:cNvGrpSpPr/>
          <p:nvPr/>
        </p:nvGrpSpPr>
        <p:grpSpPr>
          <a:xfrm>
            <a:off x="1331494" y="456352"/>
            <a:ext cx="14473862" cy="596834"/>
            <a:chOff x="0" y="0"/>
            <a:chExt cx="3812046" cy="157191"/>
          </a:xfrm>
        </p:grpSpPr>
        <p:sp>
          <p:nvSpPr>
            <p:cNvPr id="23" name="Freeform 8">
              <a:extLst>
                <a:ext uri="{FF2B5EF4-FFF2-40B4-BE49-F238E27FC236}">
                  <a16:creationId xmlns:a16="http://schemas.microsoft.com/office/drawing/2014/main" id="{510F83FE-E55C-B913-D051-E9490AFC919C}"/>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4" name="TextBox 9">
              <a:extLst>
                <a:ext uri="{FF2B5EF4-FFF2-40B4-BE49-F238E27FC236}">
                  <a16:creationId xmlns:a16="http://schemas.microsoft.com/office/drawing/2014/main" id="{04680635-423B-91B3-6FEA-1D1146B8FB07}"/>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5" name="Group 10">
            <a:extLst>
              <a:ext uri="{FF2B5EF4-FFF2-40B4-BE49-F238E27FC236}">
                <a16:creationId xmlns:a16="http://schemas.microsoft.com/office/drawing/2014/main" id="{00BCC3A8-2137-6BF0-47B5-4D2FD5B529EF}"/>
              </a:ext>
            </a:extLst>
          </p:cNvPr>
          <p:cNvGrpSpPr/>
          <p:nvPr/>
        </p:nvGrpSpPr>
        <p:grpSpPr>
          <a:xfrm rot="1774373">
            <a:off x="2436137" y="14889"/>
            <a:ext cx="666014" cy="774998"/>
            <a:chOff x="0" y="0"/>
            <a:chExt cx="698500" cy="812800"/>
          </a:xfrm>
        </p:grpSpPr>
        <p:sp>
          <p:nvSpPr>
            <p:cNvPr id="26" name="Freeform 11">
              <a:extLst>
                <a:ext uri="{FF2B5EF4-FFF2-40B4-BE49-F238E27FC236}">
                  <a16:creationId xmlns:a16="http://schemas.microsoft.com/office/drawing/2014/main" id="{5BC4CA68-55F3-E6FB-B6DB-EA17ECA8A167}"/>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7" name="TextBox 12">
              <a:extLst>
                <a:ext uri="{FF2B5EF4-FFF2-40B4-BE49-F238E27FC236}">
                  <a16:creationId xmlns:a16="http://schemas.microsoft.com/office/drawing/2014/main" id="{F2CFA352-9845-7259-078B-A99C064A7279}"/>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8" name="Group 13">
            <a:extLst>
              <a:ext uri="{FF2B5EF4-FFF2-40B4-BE49-F238E27FC236}">
                <a16:creationId xmlns:a16="http://schemas.microsoft.com/office/drawing/2014/main" id="{AD2AC174-ACFC-595B-C3A1-519C93BBE1D2}"/>
              </a:ext>
            </a:extLst>
          </p:cNvPr>
          <p:cNvGrpSpPr/>
          <p:nvPr/>
        </p:nvGrpSpPr>
        <p:grpSpPr>
          <a:xfrm rot="1774373">
            <a:off x="2452652" y="660530"/>
            <a:ext cx="666014" cy="774998"/>
            <a:chOff x="0" y="0"/>
            <a:chExt cx="698500" cy="812800"/>
          </a:xfrm>
        </p:grpSpPr>
        <p:sp>
          <p:nvSpPr>
            <p:cNvPr id="29" name="Freeform 14">
              <a:extLst>
                <a:ext uri="{FF2B5EF4-FFF2-40B4-BE49-F238E27FC236}">
                  <a16:creationId xmlns:a16="http://schemas.microsoft.com/office/drawing/2014/main" id="{3E9C4A58-65C8-6134-0403-02CE9F03EC01}"/>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30" name="TextBox 15">
              <a:extLst>
                <a:ext uri="{FF2B5EF4-FFF2-40B4-BE49-F238E27FC236}">
                  <a16:creationId xmlns:a16="http://schemas.microsoft.com/office/drawing/2014/main" id="{8B120BFA-BC71-7D47-7721-4D106BD986B0}"/>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1" name="Group 16">
            <a:extLst>
              <a:ext uri="{FF2B5EF4-FFF2-40B4-BE49-F238E27FC236}">
                <a16:creationId xmlns:a16="http://schemas.microsoft.com/office/drawing/2014/main" id="{CC42C411-7B42-EDD8-4923-89C8F5D47EA3}"/>
              </a:ext>
            </a:extLst>
          </p:cNvPr>
          <p:cNvGrpSpPr/>
          <p:nvPr/>
        </p:nvGrpSpPr>
        <p:grpSpPr>
          <a:xfrm rot="1774373">
            <a:off x="1873401" y="331831"/>
            <a:ext cx="666014" cy="774998"/>
            <a:chOff x="0" y="0"/>
            <a:chExt cx="698500" cy="812800"/>
          </a:xfrm>
        </p:grpSpPr>
        <p:sp>
          <p:nvSpPr>
            <p:cNvPr id="32" name="Freeform 17">
              <a:extLst>
                <a:ext uri="{FF2B5EF4-FFF2-40B4-BE49-F238E27FC236}">
                  <a16:creationId xmlns:a16="http://schemas.microsoft.com/office/drawing/2014/main" id="{30BBD78D-1E90-8AC3-ABA4-F36D9573144B}"/>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3" name="TextBox 18">
              <a:extLst>
                <a:ext uri="{FF2B5EF4-FFF2-40B4-BE49-F238E27FC236}">
                  <a16:creationId xmlns:a16="http://schemas.microsoft.com/office/drawing/2014/main" id="{E5DB15C6-7A28-9B6D-800F-9E166160F021}"/>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4" name="TextBox 19">
            <a:extLst>
              <a:ext uri="{FF2B5EF4-FFF2-40B4-BE49-F238E27FC236}">
                <a16:creationId xmlns:a16="http://schemas.microsoft.com/office/drawing/2014/main" id="{F539448D-D06D-56C0-D5FB-3875E68EFF69}"/>
              </a:ext>
            </a:extLst>
          </p:cNvPr>
          <p:cNvSpPr txBox="1"/>
          <p:nvPr/>
        </p:nvSpPr>
        <p:spPr>
          <a:xfrm>
            <a:off x="3427801" y="506166"/>
            <a:ext cx="4470648"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II. NỘI DUNG THỰC HIỆN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15000" y="1559594"/>
            <a:ext cx="9753600" cy="7362206"/>
          </a:xfrm>
          <a:custGeom>
            <a:avLst/>
            <a:gdLst/>
            <a:ahLst/>
            <a:cxnLst/>
            <a:rect l="l" t="t" r="r" b="b"/>
            <a:pathLst>
              <a:path w="9433148" h="7068798">
                <a:moveTo>
                  <a:pt x="0" y="0"/>
                </a:moveTo>
                <a:lnTo>
                  <a:pt x="9433148" y="0"/>
                </a:lnTo>
                <a:lnTo>
                  <a:pt x="9433148" y="7068798"/>
                </a:lnTo>
                <a:lnTo>
                  <a:pt x="0" y="70687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371146" y="8851680"/>
            <a:ext cx="3220654" cy="313034"/>
          </a:xfrm>
          <a:prstGeom prst="rect">
            <a:avLst/>
          </a:prstGeom>
        </p:spPr>
        <p:txBody>
          <a:bodyPr wrap="square" lIns="0" tIns="0" rIns="0" bIns="0" rtlCol="0" anchor="t">
            <a:spAutoFit/>
          </a:bodyPr>
          <a:lstStyle/>
          <a:p>
            <a:pPr algn="ctr">
              <a:lnSpc>
                <a:spcPts val="2742"/>
              </a:lnSpc>
              <a:spcBef>
                <a:spcPct val="0"/>
              </a:spcBef>
            </a:pPr>
            <a:r>
              <a:rPr lang="en-US" sz="1828" spc="91" dirty="0" err="1">
                <a:solidFill>
                  <a:srgbClr val="000000"/>
                </a:solidFill>
                <a:latin typeface="Arimo"/>
              </a:rPr>
              <a:t>Chương</a:t>
            </a:r>
            <a:r>
              <a:rPr lang="en-US" sz="1828" spc="91" dirty="0">
                <a:solidFill>
                  <a:srgbClr val="000000"/>
                </a:solidFill>
                <a:latin typeface="Arimo"/>
              </a:rPr>
              <a:t> </a:t>
            </a:r>
            <a:r>
              <a:rPr lang="en-US" sz="1828" spc="91" dirty="0" err="1">
                <a:solidFill>
                  <a:srgbClr val="000000"/>
                </a:solidFill>
                <a:latin typeface="Arimo"/>
              </a:rPr>
              <a:t>trình</a:t>
            </a:r>
            <a:r>
              <a:rPr lang="en-US" sz="1828" spc="91" dirty="0">
                <a:solidFill>
                  <a:srgbClr val="000000"/>
                </a:solidFill>
                <a:latin typeface="Arimo"/>
              </a:rPr>
              <a:t> </a:t>
            </a:r>
            <a:r>
              <a:rPr lang="en-US" sz="1828" spc="91" dirty="0" err="1">
                <a:solidFill>
                  <a:srgbClr val="000000"/>
                </a:solidFill>
                <a:latin typeface="Arimo"/>
              </a:rPr>
              <a:t>trên</a:t>
            </a:r>
            <a:r>
              <a:rPr lang="en-US" sz="1828" spc="91" dirty="0">
                <a:solidFill>
                  <a:srgbClr val="000000"/>
                </a:solidFill>
                <a:latin typeface="Arimo"/>
              </a:rPr>
              <a:t> ESP32</a:t>
            </a:r>
          </a:p>
        </p:txBody>
      </p:sp>
      <p:grpSp>
        <p:nvGrpSpPr>
          <p:cNvPr id="4" name="Group 4"/>
          <p:cNvGrpSpPr/>
          <p:nvPr/>
        </p:nvGrpSpPr>
        <p:grpSpPr>
          <a:xfrm>
            <a:off x="16833446" y="9450443"/>
            <a:ext cx="851708" cy="525439"/>
            <a:chOff x="0" y="0"/>
            <a:chExt cx="714667" cy="440896"/>
          </a:xfrm>
        </p:grpSpPr>
        <p:sp>
          <p:nvSpPr>
            <p:cNvPr id="5" name="Freeform 5"/>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6" name="TextBox 6"/>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7</a:t>
              </a:r>
            </a:p>
          </p:txBody>
        </p:sp>
      </p:grpSp>
      <p:sp>
        <p:nvSpPr>
          <p:cNvPr id="7" name="TextBox 7"/>
          <p:cNvSpPr txBox="1"/>
          <p:nvPr/>
        </p:nvSpPr>
        <p:spPr>
          <a:xfrm>
            <a:off x="1494077" y="1473197"/>
            <a:ext cx="5321945" cy="401955"/>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4. LƯU ĐỒ ĐIỀU KHIỂN TRÊN ESP32</a:t>
            </a:r>
          </a:p>
        </p:txBody>
      </p:sp>
      <p:sp>
        <p:nvSpPr>
          <p:cNvPr id="22" name="TextBox 21">
            <a:extLst>
              <a:ext uri="{FF2B5EF4-FFF2-40B4-BE49-F238E27FC236}">
                <a16:creationId xmlns:a16="http://schemas.microsoft.com/office/drawing/2014/main" id="{AD14FDCC-511D-F011-1CE7-9A52DDB9C2D2}"/>
              </a:ext>
            </a:extLst>
          </p:cNvPr>
          <p:cNvSpPr txBox="1"/>
          <p:nvPr/>
        </p:nvSpPr>
        <p:spPr>
          <a:xfrm>
            <a:off x="1791279" y="2653052"/>
            <a:ext cx="3733800" cy="1785104"/>
          </a:xfrm>
          <a:prstGeom prst="rect">
            <a:avLst/>
          </a:prstGeom>
          <a:noFill/>
        </p:spPr>
        <p:txBody>
          <a:bodyPr wrap="square">
            <a:spAutoFit/>
          </a:bodyPr>
          <a:lstStyle/>
          <a:p>
            <a:r>
              <a:rPr lang="vi-VN" sz="2200" dirty="0">
                <a:latin typeface="Arimo" panose="020B0604020202020204" charset="0"/>
                <a:ea typeface="Arimo" panose="020B0604020202020204" charset="0"/>
                <a:cs typeface="Arimo" panose="020B0604020202020204" charset="0"/>
              </a:rPr>
              <a:t>Lưu đồ này mô tả quy trình hoạt động của chức năng báo cháy và khóa cửa điện tử sử dụng mật khẩu của hệ thống.</a:t>
            </a:r>
          </a:p>
        </p:txBody>
      </p:sp>
      <p:grpSp>
        <p:nvGrpSpPr>
          <p:cNvPr id="21" name="Group 7">
            <a:extLst>
              <a:ext uri="{FF2B5EF4-FFF2-40B4-BE49-F238E27FC236}">
                <a16:creationId xmlns:a16="http://schemas.microsoft.com/office/drawing/2014/main" id="{D219C6EE-5C2C-5194-EF74-6B27A35D97F6}"/>
              </a:ext>
            </a:extLst>
          </p:cNvPr>
          <p:cNvGrpSpPr/>
          <p:nvPr/>
        </p:nvGrpSpPr>
        <p:grpSpPr>
          <a:xfrm>
            <a:off x="1331494" y="456352"/>
            <a:ext cx="14473862" cy="596834"/>
            <a:chOff x="0" y="0"/>
            <a:chExt cx="3812046" cy="157191"/>
          </a:xfrm>
        </p:grpSpPr>
        <p:sp>
          <p:nvSpPr>
            <p:cNvPr id="23" name="Freeform 8">
              <a:extLst>
                <a:ext uri="{FF2B5EF4-FFF2-40B4-BE49-F238E27FC236}">
                  <a16:creationId xmlns:a16="http://schemas.microsoft.com/office/drawing/2014/main" id="{66B04E8B-AF28-2DD4-5737-F74918A73304}"/>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4" name="TextBox 9">
              <a:extLst>
                <a:ext uri="{FF2B5EF4-FFF2-40B4-BE49-F238E27FC236}">
                  <a16:creationId xmlns:a16="http://schemas.microsoft.com/office/drawing/2014/main" id="{A26BAE05-F086-9B26-BF9C-C37C437913DA}"/>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5" name="Group 10">
            <a:extLst>
              <a:ext uri="{FF2B5EF4-FFF2-40B4-BE49-F238E27FC236}">
                <a16:creationId xmlns:a16="http://schemas.microsoft.com/office/drawing/2014/main" id="{F1BD5FD6-EA84-F501-3555-913F35860494}"/>
              </a:ext>
            </a:extLst>
          </p:cNvPr>
          <p:cNvGrpSpPr/>
          <p:nvPr/>
        </p:nvGrpSpPr>
        <p:grpSpPr>
          <a:xfrm rot="1774373">
            <a:off x="2436137" y="14889"/>
            <a:ext cx="666014" cy="774998"/>
            <a:chOff x="0" y="0"/>
            <a:chExt cx="698500" cy="812800"/>
          </a:xfrm>
        </p:grpSpPr>
        <p:sp>
          <p:nvSpPr>
            <p:cNvPr id="26" name="Freeform 11">
              <a:extLst>
                <a:ext uri="{FF2B5EF4-FFF2-40B4-BE49-F238E27FC236}">
                  <a16:creationId xmlns:a16="http://schemas.microsoft.com/office/drawing/2014/main" id="{233E0EA9-5B60-2702-4C63-EA8629FF6FA5}"/>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7" name="TextBox 12">
              <a:extLst>
                <a:ext uri="{FF2B5EF4-FFF2-40B4-BE49-F238E27FC236}">
                  <a16:creationId xmlns:a16="http://schemas.microsoft.com/office/drawing/2014/main" id="{54DD9D59-C8B2-43A5-590C-7E21AEB2F8CA}"/>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8" name="Group 13">
            <a:extLst>
              <a:ext uri="{FF2B5EF4-FFF2-40B4-BE49-F238E27FC236}">
                <a16:creationId xmlns:a16="http://schemas.microsoft.com/office/drawing/2014/main" id="{694CE311-9553-7A7E-34A7-8EF6A6899A8C}"/>
              </a:ext>
            </a:extLst>
          </p:cNvPr>
          <p:cNvGrpSpPr/>
          <p:nvPr/>
        </p:nvGrpSpPr>
        <p:grpSpPr>
          <a:xfrm rot="1774373">
            <a:off x="2452652" y="660530"/>
            <a:ext cx="666014" cy="774998"/>
            <a:chOff x="0" y="0"/>
            <a:chExt cx="698500" cy="812800"/>
          </a:xfrm>
        </p:grpSpPr>
        <p:sp>
          <p:nvSpPr>
            <p:cNvPr id="29" name="Freeform 14">
              <a:extLst>
                <a:ext uri="{FF2B5EF4-FFF2-40B4-BE49-F238E27FC236}">
                  <a16:creationId xmlns:a16="http://schemas.microsoft.com/office/drawing/2014/main" id="{5C26818E-F29E-3E49-B4E2-D75CC1050962}"/>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30" name="TextBox 15">
              <a:extLst>
                <a:ext uri="{FF2B5EF4-FFF2-40B4-BE49-F238E27FC236}">
                  <a16:creationId xmlns:a16="http://schemas.microsoft.com/office/drawing/2014/main" id="{A7559D61-52E9-9514-6915-DC2C442F008D}"/>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31" name="Group 16">
            <a:extLst>
              <a:ext uri="{FF2B5EF4-FFF2-40B4-BE49-F238E27FC236}">
                <a16:creationId xmlns:a16="http://schemas.microsoft.com/office/drawing/2014/main" id="{14FEF9E4-B470-6FA7-3B00-FFAF9AC7C144}"/>
              </a:ext>
            </a:extLst>
          </p:cNvPr>
          <p:cNvGrpSpPr/>
          <p:nvPr/>
        </p:nvGrpSpPr>
        <p:grpSpPr>
          <a:xfrm rot="1774373">
            <a:off x="1873401" y="331831"/>
            <a:ext cx="666014" cy="774998"/>
            <a:chOff x="0" y="0"/>
            <a:chExt cx="698500" cy="812800"/>
          </a:xfrm>
        </p:grpSpPr>
        <p:sp>
          <p:nvSpPr>
            <p:cNvPr id="32" name="Freeform 17">
              <a:extLst>
                <a:ext uri="{FF2B5EF4-FFF2-40B4-BE49-F238E27FC236}">
                  <a16:creationId xmlns:a16="http://schemas.microsoft.com/office/drawing/2014/main" id="{23F37BD7-319C-6EDA-F420-0EFBF89B9FDC}"/>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3" name="TextBox 18">
              <a:extLst>
                <a:ext uri="{FF2B5EF4-FFF2-40B4-BE49-F238E27FC236}">
                  <a16:creationId xmlns:a16="http://schemas.microsoft.com/office/drawing/2014/main" id="{7E6BD1F5-5339-26B5-7DB0-01876FC23726}"/>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4" name="TextBox 19">
            <a:extLst>
              <a:ext uri="{FF2B5EF4-FFF2-40B4-BE49-F238E27FC236}">
                <a16:creationId xmlns:a16="http://schemas.microsoft.com/office/drawing/2014/main" id="{A722ECE5-A573-D836-D88F-81C9AE440EAA}"/>
              </a:ext>
            </a:extLst>
          </p:cNvPr>
          <p:cNvSpPr txBox="1"/>
          <p:nvPr/>
        </p:nvSpPr>
        <p:spPr>
          <a:xfrm>
            <a:off x="3427801" y="506166"/>
            <a:ext cx="4470648"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II. NỘI DUNG THỰC HIỆN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539" y="2413140"/>
            <a:ext cx="13781762" cy="7562742"/>
          </a:xfrm>
          <a:custGeom>
            <a:avLst/>
            <a:gdLst/>
            <a:ahLst/>
            <a:cxnLst/>
            <a:rect l="l" t="t" r="r" b="b"/>
            <a:pathLst>
              <a:path w="13781762" h="7562742">
                <a:moveTo>
                  <a:pt x="0" y="0"/>
                </a:moveTo>
                <a:lnTo>
                  <a:pt x="13781763" y="0"/>
                </a:lnTo>
                <a:lnTo>
                  <a:pt x="13781763" y="7562743"/>
                </a:lnTo>
                <a:lnTo>
                  <a:pt x="0" y="756274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6833446" y="9450443"/>
            <a:ext cx="851708" cy="525439"/>
            <a:chOff x="0" y="0"/>
            <a:chExt cx="714667" cy="440896"/>
          </a:xfrm>
        </p:grpSpPr>
        <p:sp>
          <p:nvSpPr>
            <p:cNvPr id="4" name="Freeform 4"/>
            <p:cNvSpPr/>
            <p:nvPr/>
          </p:nvSpPr>
          <p:spPr>
            <a:xfrm>
              <a:off x="0" y="0"/>
              <a:ext cx="714667" cy="440896"/>
            </a:xfrm>
            <a:custGeom>
              <a:avLst/>
              <a:gdLst/>
              <a:ahLst/>
              <a:cxnLst/>
              <a:rect l="l" t="t" r="r" b="b"/>
              <a:pathLst>
                <a:path w="714667" h="440896">
                  <a:moveTo>
                    <a:pt x="357334" y="0"/>
                  </a:moveTo>
                  <a:cubicBezTo>
                    <a:pt x="159984" y="0"/>
                    <a:pt x="0" y="98698"/>
                    <a:pt x="0" y="220448"/>
                  </a:cubicBezTo>
                  <a:cubicBezTo>
                    <a:pt x="0" y="342198"/>
                    <a:pt x="159984" y="440896"/>
                    <a:pt x="357334" y="440896"/>
                  </a:cubicBezTo>
                  <a:cubicBezTo>
                    <a:pt x="554683" y="440896"/>
                    <a:pt x="714667" y="342198"/>
                    <a:pt x="714667" y="220448"/>
                  </a:cubicBezTo>
                  <a:cubicBezTo>
                    <a:pt x="714667" y="98698"/>
                    <a:pt x="554683" y="0"/>
                    <a:pt x="357334" y="0"/>
                  </a:cubicBezTo>
                  <a:close/>
                </a:path>
              </a:pathLst>
            </a:custGeom>
            <a:solidFill>
              <a:srgbClr val="0097B2"/>
            </a:solidFill>
          </p:spPr>
          <p:txBody>
            <a:bodyPr/>
            <a:lstStyle/>
            <a:p>
              <a:endParaRPr lang="en-US"/>
            </a:p>
          </p:txBody>
        </p:sp>
        <p:sp>
          <p:nvSpPr>
            <p:cNvPr id="5" name="TextBox 5"/>
            <p:cNvSpPr txBox="1"/>
            <p:nvPr/>
          </p:nvSpPr>
          <p:spPr>
            <a:xfrm>
              <a:off x="67000" y="-25341"/>
              <a:ext cx="580667" cy="424903"/>
            </a:xfrm>
            <a:prstGeom prst="rect">
              <a:avLst/>
            </a:prstGeom>
          </p:spPr>
          <p:txBody>
            <a:bodyPr lIns="50800" tIns="50800" rIns="50800" bIns="50800" rtlCol="0" anchor="ctr"/>
            <a:lstStyle/>
            <a:p>
              <a:pPr algn="ctr">
                <a:lnSpc>
                  <a:spcPts val="2550"/>
                </a:lnSpc>
              </a:pPr>
              <a:r>
                <a:rPr lang="en-US" sz="1700" spc="85">
                  <a:solidFill>
                    <a:srgbClr val="000000"/>
                  </a:solidFill>
                  <a:latin typeface="Arimo Bold"/>
                </a:rPr>
                <a:t>8</a:t>
              </a:r>
            </a:p>
          </p:txBody>
        </p:sp>
      </p:grpSp>
      <p:sp>
        <p:nvSpPr>
          <p:cNvPr id="22" name="TextBox 7">
            <a:extLst>
              <a:ext uri="{FF2B5EF4-FFF2-40B4-BE49-F238E27FC236}">
                <a16:creationId xmlns:a16="http://schemas.microsoft.com/office/drawing/2014/main" id="{B69ABA3C-A472-1959-1383-9420225C3EC4}"/>
              </a:ext>
            </a:extLst>
          </p:cNvPr>
          <p:cNvSpPr txBox="1"/>
          <p:nvPr/>
        </p:nvSpPr>
        <p:spPr>
          <a:xfrm>
            <a:off x="1494077" y="1473197"/>
            <a:ext cx="5321945" cy="381579"/>
          </a:xfrm>
          <a:prstGeom prst="rect">
            <a:avLst/>
          </a:prstGeom>
        </p:spPr>
        <p:txBody>
          <a:bodyPr lIns="0" tIns="0" rIns="0" bIns="0" rtlCol="0" anchor="t">
            <a:spAutoFit/>
          </a:bodyPr>
          <a:lstStyle/>
          <a:p>
            <a:pPr algn="l">
              <a:lnSpc>
                <a:spcPts val="3299"/>
              </a:lnSpc>
              <a:spcBef>
                <a:spcPct val="0"/>
              </a:spcBef>
            </a:pPr>
            <a:r>
              <a:rPr lang="en-US" sz="2199" spc="109" dirty="0">
                <a:solidFill>
                  <a:srgbClr val="FF3131"/>
                </a:solidFill>
                <a:latin typeface="Arimo Bold"/>
              </a:rPr>
              <a:t>5. SƠ ĐỒ NỐI DÂY TRÊN ESP32</a:t>
            </a:r>
          </a:p>
        </p:txBody>
      </p:sp>
      <p:grpSp>
        <p:nvGrpSpPr>
          <p:cNvPr id="19" name="Group 7">
            <a:extLst>
              <a:ext uri="{FF2B5EF4-FFF2-40B4-BE49-F238E27FC236}">
                <a16:creationId xmlns:a16="http://schemas.microsoft.com/office/drawing/2014/main" id="{4906DF06-0D3B-07EC-7F36-67D011289EA3}"/>
              </a:ext>
            </a:extLst>
          </p:cNvPr>
          <p:cNvGrpSpPr/>
          <p:nvPr/>
        </p:nvGrpSpPr>
        <p:grpSpPr>
          <a:xfrm>
            <a:off x="1331494" y="456352"/>
            <a:ext cx="14473862" cy="596834"/>
            <a:chOff x="0" y="0"/>
            <a:chExt cx="3812046" cy="157191"/>
          </a:xfrm>
        </p:grpSpPr>
        <p:sp>
          <p:nvSpPr>
            <p:cNvPr id="20" name="Freeform 8">
              <a:extLst>
                <a:ext uri="{FF2B5EF4-FFF2-40B4-BE49-F238E27FC236}">
                  <a16:creationId xmlns:a16="http://schemas.microsoft.com/office/drawing/2014/main" id="{EDFA549D-9136-E579-F5D0-9E96015E8EC4}"/>
                </a:ext>
              </a:extLst>
            </p:cNvPr>
            <p:cNvSpPr/>
            <p:nvPr/>
          </p:nvSpPr>
          <p:spPr>
            <a:xfrm>
              <a:off x="0" y="0"/>
              <a:ext cx="3812046" cy="157191"/>
            </a:xfrm>
            <a:custGeom>
              <a:avLst/>
              <a:gdLst/>
              <a:ahLst/>
              <a:cxnLst/>
              <a:rect l="l" t="t" r="r" b="b"/>
              <a:pathLst>
                <a:path w="3812046" h="157191">
                  <a:moveTo>
                    <a:pt x="0" y="0"/>
                  </a:moveTo>
                  <a:lnTo>
                    <a:pt x="3812046" y="0"/>
                  </a:lnTo>
                  <a:lnTo>
                    <a:pt x="3812046" y="157191"/>
                  </a:lnTo>
                  <a:lnTo>
                    <a:pt x="0" y="157191"/>
                  </a:lnTo>
                  <a:close/>
                </a:path>
              </a:pathLst>
            </a:custGeom>
            <a:solidFill>
              <a:srgbClr val="0097B2"/>
            </a:solidFill>
            <a:ln w="38100" cap="sq">
              <a:solidFill>
                <a:srgbClr val="FF914D"/>
              </a:solidFill>
              <a:prstDash val="solid"/>
              <a:miter/>
            </a:ln>
          </p:spPr>
          <p:txBody>
            <a:bodyPr/>
            <a:lstStyle/>
            <a:p>
              <a:endParaRPr lang="en-US"/>
            </a:p>
          </p:txBody>
        </p:sp>
        <p:sp>
          <p:nvSpPr>
            <p:cNvPr id="21" name="TextBox 9">
              <a:extLst>
                <a:ext uri="{FF2B5EF4-FFF2-40B4-BE49-F238E27FC236}">
                  <a16:creationId xmlns:a16="http://schemas.microsoft.com/office/drawing/2014/main" id="{13BB4EDB-4991-D9C3-338D-4C58D289B7EB}"/>
                </a:ext>
              </a:extLst>
            </p:cNvPr>
            <p:cNvSpPr txBox="1"/>
            <p:nvPr/>
          </p:nvSpPr>
          <p:spPr>
            <a:xfrm>
              <a:off x="0" y="-123825"/>
              <a:ext cx="3812046" cy="281016"/>
            </a:xfrm>
            <a:prstGeom prst="rect">
              <a:avLst/>
            </a:prstGeom>
          </p:spPr>
          <p:txBody>
            <a:bodyPr lIns="50800" tIns="50800" rIns="50800" bIns="50800" rtlCol="0" anchor="ctr"/>
            <a:lstStyle/>
            <a:p>
              <a:pPr algn="ctr">
                <a:lnSpc>
                  <a:spcPts val="5699"/>
                </a:lnSpc>
              </a:pPr>
              <a:endParaRPr/>
            </a:p>
          </p:txBody>
        </p:sp>
      </p:grpSp>
      <p:grpSp>
        <p:nvGrpSpPr>
          <p:cNvPr id="23" name="Group 10">
            <a:extLst>
              <a:ext uri="{FF2B5EF4-FFF2-40B4-BE49-F238E27FC236}">
                <a16:creationId xmlns:a16="http://schemas.microsoft.com/office/drawing/2014/main" id="{0D8617ED-FFDD-0D64-F1DE-FB86B355F321}"/>
              </a:ext>
            </a:extLst>
          </p:cNvPr>
          <p:cNvGrpSpPr/>
          <p:nvPr/>
        </p:nvGrpSpPr>
        <p:grpSpPr>
          <a:xfrm rot="1774373">
            <a:off x="2436137" y="14889"/>
            <a:ext cx="666014" cy="774998"/>
            <a:chOff x="0" y="0"/>
            <a:chExt cx="698500" cy="812800"/>
          </a:xfrm>
        </p:grpSpPr>
        <p:sp>
          <p:nvSpPr>
            <p:cNvPr id="24" name="Freeform 11">
              <a:extLst>
                <a:ext uri="{FF2B5EF4-FFF2-40B4-BE49-F238E27FC236}">
                  <a16:creationId xmlns:a16="http://schemas.microsoft.com/office/drawing/2014/main" id="{8888A8DC-E2F1-F3A5-3628-654C11B1D950}"/>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ED957"/>
            </a:solidFill>
            <a:ln w="38100" cap="sq">
              <a:solidFill>
                <a:srgbClr val="FFFFFF"/>
              </a:solidFill>
              <a:prstDash val="solid"/>
              <a:miter/>
            </a:ln>
          </p:spPr>
          <p:txBody>
            <a:bodyPr/>
            <a:lstStyle/>
            <a:p>
              <a:endParaRPr lang="en-US"/>
            </a:p>
          </p:txBody>
        </p:sp>
        <p:sp>
          <p:nvSpPr>
            <p:cNvPr id="25" name="TextBox 12">
              <a:extLst>
                <a:ext uri="{FF2B5EF4-FFF2-40B4-BE49-F238E27FC236}">
                  <a16:creationId xmlns:a16="http://schemas.microsoft.com/office/drawing/2014/main" id="{C6B04534-7BF1-4453-E413-1B03A3E2FB53}"/>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6" name="Group 13">
            <a:extLst>
              <a:ext uri="{FF2B5EF4-FFF2-40B4-BE49-F238E27FC236}">
                <a16:creationId xmlns:a16="http://schemas.microsoft.com/office/drawing/2014/main" id="{AA483A53-0975-9AA7-F36E-66695DADA3C6}"/>
              </a:ext>
            </a:extLst>
          </p:cNvPr>
          <p:cNvGrpSpPr/>
          <p:nvPr/>
        </p:nvGrpSpPr>
        <p:grpSpPr>
          <a:xfrm rot="1774373">
            <a:off x="2452652" y="660530"/>
            <a:ext cx="666014" cy="774998"/>
            <a:chOff x="0" y="0"/>
            <a:chExt cx="698500" cy="812800"/>
          </a:xfrm>
        </p:grpSpPr>
        <p:sp>
          <p:nvSpPr>
            <p:cNvPr id="27" name="Freeform 14">
              <a:extLst>
                <a:ext uri="{FF2B5EF4-FFF2-40B4-BE49-F238E27FC236}">
                  <a16:creationId xmlns:a16="http://schemas.microsoft.com/office/drawing/2014/main" id="{F3729840-64F4-682B-7062-BCB0A1251A2A}"/>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914D"/>
            </a:solidFill>
            <a:ln w="38100" cap="sq">
              <a:solidFill>
                <a:srgbClr val="FFFFFF"/>
              </a:solidFill>
              <a:prstDash val="solid"/>
              <a:miter/>
            </a:ln>
          </p:spPr>
          <p:txBody>
            <a:bodyPr/>
            <a:lstStyle/>
            <a:p>
              <a:endParaRPr lang="en-US"/>
            </a:p>
          </p:txBody>
        </p:sp>
        <p:sp>
          <p:nvSpPr>
            <p:cNvPr id="28" name="TextBox 15">
              <a:extLst>
                <a:ext uri="{FF2B5EF4-FFF2-40B4-BE49-F238E27FC236}">
                  <a16:creationId xmlns:a16="http://schemas.microsoft.com/office/drawing/2014/main" id="{E014594D-13F1-B09F-00EA-9BB2274D8B74}"/>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grpSp>
        <p:nvGrpSpPr>
          <p:cNvPr id="29" name="Group 16">
            <a:extLst>
              <a:ext uri="{FF2B5EF4-FFF2-40B4-BE49-F238E27FC236}">
                <a16:creationId xmlns:a16="http://schemas.microsoft.com/office/drawing/2014/main" id="{B39BB835-4012-BEC1-7695-3286B1CE5BA3}"/>
              </a:ext>
            </a:extLst>
          </p:cNvPr>
          <p:cNvGrpSpPr/>
          <p:nvPr/>
        </p:nvGrpSpPr>
        <p:grpSpPr>
          <a:xfrm rot="1774373">
            <a:off x="1873401" y="331831"/>
            <a:ext cx="666014" cy="774998"/>
            <a:chOff x="0" y="0"/>
            <a:chExt cx="698500" cy="812800"/>
          </a:xfrm>
        </p:grpSpPr>
        <p:sp>
          <p:nvSpPr>
            <p:cNvPr id="30" name="Freeform 17">
              <a:extLst>
                <a:ext uri="{FF2B5EF4-FFF2-40B4-BE49-F238E27FC236}">
                  <a16:creationId xmlns:a16="http://schemas.microsoft.com/office/drawing/2014/main" id="{0FEBF14F-D289-EC98-6BDD-1B4546459571}"/>
                </a:ext>
              </a:extLst>
            </p:cNvPr>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5271FF"/>
            </a:solidFill>
            <a:ln w="38100" cap="sq">
              <a:solidFill>
                <a:srgbClr val="FFFFFF"/>
              </a:solidFill>
              <a:prstDash val="solid"/>
              <a:miter/>
            </a:ln>
          </p:spPr>
          <p:txBody>
            <a:bodyPr/>
            <a:lstStyle/>
            <a:p>
              <a:endParaRPr lang="en-US"/>
            </a:p>
          </p:txBody>
        </p:sp>
        <p:sp>
          <p:nvSpPr>
            <p:cNvPr id="31" name="TextBox 18">
              <a:extLst>
                <a:ext uri="{FF2B5EF4-FFF2-40B4-BE49-F238E27FC236}">
                  <a16:creationId xmlns:a16="http://schemas.microsoft.com/office/drawing/2014/main" id="{16707F77-7E2A-04C9-883C-140AD05C26FE}"/>
                </a:ext>
              </a:extLst>
            </p:cNvPr>
            <p:cNvSpPr txBox="1"/>
            <p:nvPr/>
          </p:nvSpPr>
          <p:spPr>
            <a:xfrm>
              <a:off x="0" y="63500"/>
              <a:ext cx="698500" cy="609600"/>
            </a:xfrm>
            <a:prstGeom prst="rect">
              <a:avLst/>
            </a:prstGeom>
          </p:spPr>
          <p:txBody>
            <a:bodyPr lIns="50800" tIns="50800" rIns="50800" bIns="50800" rtlCol="0" anchor="ctr"/>
            <a:lstStyle/>
            <a:p>
              <a:pPr algn="ctr">
                <a:lnSpc>
                  <a:spcPts val="3599"/>
                </a:lnSpc>
              </a:pPr>
              <a:endParaRPr/>
            </a:p>
          </p:txBody>
        </p:sp>
      </p:grpSp>
      <p:sp>
        <p:nvSpPr>
          <p:cNvPr id="32" name="TextBox 19">
            <a:extLst>
              <a:ext uri="{FF2B5EF4-FFF2-40B4-BE49-F238E27FC236}">
                <a16:creationId xmlns:a16="http://schemas.microsoft.com/office/drawing/2014/main" id="{8D2BAAA8-9F8F-22D7-C0DD-5F96DDC76B03}"/>
              </a:ext>
            </a:extLst>
          </p:cNvPr>
          <p:cNvSpPr txBox="1"/>
          <p:nvPr/>
        </p:nvSpPr>
        <p:spPr>
          <a:xfrm>
            <a:off x="3427801" y="506166"/>
            <a:ext cx="4470648" cy="497206"/>
          </a:xfrm>
          <a:prstGeom prst="rect">
            <a:avLst/>
          </a:prstGeom>
        </p:spPr>
        <p:txBody>
          <a:bodyPr lIns="0" tIns="0" rIns="0" bIns="0" rtlCol="0" anchor="t">
            <a:spAutoFit/>
          </a:bodyPr>
          <a:lstStyle/>
          <a:p>
            <a:pPr algn="ctr">
              <a:lnSpc>
                <a:spcPts val="4049"/>
              </a:lnSpc>
              <a:spcBef>
                <a:spcPct val="0"/>
              </a:spcBef>
            </a:pPr>
            <a:r>
              <a:rPr lang="en-US" sz="2699" spc="134" dirty="0">
                <a:solidFill>
                  <a:srgbClr val="FAC811"/>
                </a:solidFill>
                <a:latin typeface="Arimo Bold"/>
              </a:rPr>
              <a:t>II. NỘI DUNG THỰC HIỆN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1276</Words>
  <Application>Microsoft Office PowerPoint</Application>
  <PresentationFormat>Custom</PresentationFormat>
  <Paragraphs>125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Arimo Bold</vt:lpstr>
      <vt:lpstr>Arimo</vt:lpstr>
      <vt:lpstr>Wingdings</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Bản đồ tư duy Bài thuyết trình</dc:title>
  <cp:lastModifiedBy>Tú Toeic 990</cp:lastModifiedBy>
  <cp:revision>7</cp:revision>
  <dcterms:created xsi:type="dcterms:W3CDTF">2006-08-16T00:00:00Z</dcterms:created>
  <dcterms:modified xsi:type="dcterms:W3CDTF">2024-06-12T23:43:20Z</dcterms:modified>
  <dc:identifier>DAGHJ-A7tac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2024-06-09T04:35:16Z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728b5f52-753c-4b2e-b721-7b4cb85bb0b9</vt:lpwstr>
  </property>
  <property fmtid="{D5CDD505-2E9C-101B-9397-08002B2CF9AE}" pid="7" name="MSIP_Label_defa4170-0d19-0005-0004-bc88714345d2_ActionId">
    <vt:lpwstr>9028d8bc-aad1-49bf-aae9-b55c96cbfda4</vt:lpwstr>
  </property>
  <property fmtid="{D5CDD505-2E9C-101B-9397-08002B2CF9AE}" pid="8" name="MSIP_Label_defa4170-0d19-0005-0004-bc88714345d2_ContentBits">
    <vt:lpwstr>0</vt:lpwstr>
  </property>
</Properties>
</file>